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 id="2147483672" r:id="rId2"/>
    <p:sldMasterId id="2147483660" r:id="rId3"/>
    <p:sldMasterId id="2147483696" r:id="rId4"/>
  </p:sldMasterIdLst>
  <p:notesMasterIdLst>
    <p:notesMasterId r:id="rId37"/>
  </p:notesMasterIdLst>
  <p:handoutMasterIdLst>
    <p:handoutMasterId r:id="rId38"/>
  </p:handoutMasterIdLst>
  <p:sldIdLst>
    <p:sldId id="256" r:id="rId5"/>
    <p:sldId id="257" r:id="rId6"/>
    <p:sldId id="260" r:id="rId7"/>
    <p:sldId id="259" r:id="rId8"/>
    <p:sldId id="274" r:id="rId9"/>
    <p:sldId id="275" r:id="rId10"/>
    <p:sldId id="276" r:id="rId11"/>
    <p:sldId id="261" r:id="rId12"/>
    <p:sldId id="258" r:id="rId13"/>
    <p:sldId id="269" r:id="rId14"/>
    <p:sldId id="278" r:id="rId15"/>
    <p:sldId id="285" r:id="rId16"/>
    <p:sldId id="281" r:id="rId17"/>
    <p:sldId id="283" r:id="rId18"/>
    <p:sldId id="286" r:id="rId19"/>
    <p:sldId id="282" r:id="rId20"/>
    <p:sldId id="287" r:id="rId21"/>
    <p:sldId id="284" r:id="rId22"/>
    <p:sldId id="271" r:id="rId23"/>
    <p:sldId id="290" r:id="rId24"/>
    <p:sldId id="270" r:id="rId25"/>
    <p:sldId id="262" r:id="rId26"/>
    <p:sldId id="263" r:id="rId27"/>
    <p:sldId id="264" r:id="rId28"/>
    <p:sldId id="289" r:id="rId29"/>
    <p:sldId id="265" r:id="rId30"/>
    <p:sldId id="279" r:id="rId31"/>
    <p:sldId id="266" r:id="rId32"/>
    <p:sldId id="267" r:id="rId33"/>
    <p:sldId id="288" r:id="rId34"/>
    <p:sldId id="273" r:id="rId35"/>
    <p:sldId id="268" r:id="rId3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6" d="100"/>
          <a:sy n="76" d="100"/>
        </p:scale>
        <p:origin x="13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1D5730-4F73-4E31-AB7B-0F6AEFABEA44}" type="datetimeFigureOut">
              <a:rPr lang="de-DE" smtClean="0"/>
              <a:t>16.10.2015</a:t>
            </a:fld>
            <a:endParaRPr lang="de-DE"/>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28FF96-F1E3-47D9-877F-6FBAD9D386A3}" type="slidenum">
              <a:rPr lang="de-DE" smtClean="0"/>
              <a:t>‹#›</a:t>
            </a:fld>
            <a:endParaRPr lang="de-DE"/>
          </a:p>
        </p:txBody>
      </p:sp>
    </p:spTree>
    <p:extLst>
      <p:ext uri="{BB962C8B-B14F-4D97-AF65-F5344CB8AC3E}">
        <p14:creationId xmlns:p14="http://schemas.microsoft.com/office/powerpoint/2010/main" val="417517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4610A-3210-4091-AE8C-C363D85EB66A}" type="datetimeFigureOut">
              <a:rPr lang="de-DE" smtClean="0"/>
              <a:t>16.10.2015</a:t>
            </a:fld>
            <a:endParaRPr lang="de-DE"/>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29EE2E-FC91-476B-87FB-EA634305D1F6}" type="slidenum">
              <a:rPr lang="de-DE" smtClean="0"/>
              <a:t>‹#›</a:t>
            </a:fld>
            <a:endParaRPr lang="de-DE"/>
          </a:p>
        </p:txBody>
      </p:sp>
    </p:spTree>
    <p:extLst>
      <p:ext uri="{BB962C8B-B14F-4D97-AF65-F5344CB8AC3E}">
        <p14:creationId xmlns:p14="http://schemas.microsoft.com/office/powerpoint/2010/main" val="2224887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de-DE"/>
          </a:p>
        </p:txBody>
      </p:sp>
      <p:sp>
        <p:nvSpPr>
          <p:cNvPr id="4" name="Номер слайда 3"/>
          <p:cNvSpPr>
            <a:spLocks noGrp="1"/>
          </p:cNvSpPr>
          <p:nvPr>
            <p:ph type="sldNum" sz="quarter" idx="10"/>
          </p:nvPr>
        </p:nvSpPr>
        <p:spPr/>
        <p:txBody>
          <a:bodyPr/>
          <a:lstStyle/>
          <a:p>
            <a:fld id="{5129EE2E-FC91-476B-87FB-EA634305D1F6}" type="slidenum">
              <a:rPr lang="de-DE" smtClean="0"/>
              <a:t>1</a:t>
            </a:fld>
            <a:endParaRPr lang="de-DE"/>
          </a:p>
        </p:txBody>
      </p:sp>
    </p:spTree>
    <p:extLst>
      <p:ext uri="{BB962C8B-B14F-4D97-AF65-F5344CB8AC3E}">
        <p14:creationId xmlns:p14="http://schemas.microsoft.com/office/powerpoint/2010/main" val="2565965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de-DE"/>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de-DE"/>
          </a:p>
        </p:txBody>
      </p:sp>
      <p:sp>
        <p:nvSpPr>
          <p:cNvPr id="4" name="Дата 3"/>
          <p:cNvSpPr>
            <a:spLocks noGrp="1"/>
          </p:cNvSpPr>
          <p:nvPr>
            <p:ph type="dt" sz="half" idx="10"/>
          </p:nvPr>
        </p:nvSpPr>
        <p:spPr/>
        <p:txBody>
          <a:bodyPr/>
          <a:lstStyle/>
          <a:p>
            <a:fld id="{347C2D7C-B861-453E-9CEE-8D26B948D372}" type="datetime1">
              <a:rPr lang="de-DE" smtClean="0"/>
              <a:t>16.10.2015</a:t>
            </a:fld>
            <a:endParaRPr lang="de-DE"/>
          </a:p>
        </p:txBody>
      </p:sp>
      <p:sp>
        <p:nvSpPr>
          <p:cNvPr id="5" name="Нижний колонтитул 4"/>
          <p:cNvSpPr>
            <a:spLocks noGrp="1"/>
          </p:cNvSpPr>
          <p:nvPr>
            <p:ph type="ftr" sz="quarter" idx="11"/>
          </p:nvPr>
        </p:nvSpPr>
        <p:spPr/>
        <p:txBody>
          <a:bodyPr/>
          <a:lstStyle/>
          <a:p>
            <a:r>
              <a:rPr lang="de-DE" smtClean="0"/>
              <a:t>©2015 RusGenProject.com</a:t>
            </a:r>
            <a:endParaRPr lang="de-DE"/>
          </a:p>
        </p:txBody>
      </p:sp>
      <p:sp>
        <p:nvSpPr>
          <p:cNvPr id="6" name="Номер слайда 5"/>
          <p:cNvSpPr>
            <a:spLocks noGrp="1"/>
          </p:cNvSpPr>
          <p:nvPr>
            <p:ph type="sldNum" sz="quarter" idx="12"/>
          </p:nvPr>
        </p:nvSpPr>
        <p:spPr/>
        <p:txBody>
          <a:bodyPr/>
          <a:lstStyle/>
          <a:p>
            <a:fld id="{3F234B76-EA16-4CAA-B9DF-592E83C64B04}" type="slidenum">
              <a:rPr lang="de-DE" smtClean="0"/>
              <a:t>‹#›</a:t>
            </a:fld>
            <a:endParaRPr lang="de-DE"/>
          </a:p>
        </p:txBody>
      </p:sp>
    </p:spTree>
    <p:extLst>
      <p:ext uri="{BB962C8B-B14F-4D97-AF65-F5344CB8AC3E}">
        <p14:creationId xmlns:p14="http://schemas.microsoft.com/office/powerpoint/2010/main" val="2743467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de-DE"/>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Дата 3"/>
          <p:cNvSpPr>
            <a:spLocks noGrp="1"/>
          </p:cNvSpPr>
          <p:nvPr>
            <p:ph type="dt" sz="half" idx="10"/>
          </p:nvPr>
        </p:nvSpPr>
        <p:spPr/>
        <p:txBody>
          <a:bodyPr/>
          <a:lstStyle/>
          <a:p>
            <a:fld id="{4E534FDD-A9F1-4023-9A8E-92305221C6E9}" type="datetime1">
              <a:rPr lang="de-DE" smtClean="0"/>
              <a:t>16.10.2015</a:t>
            </a:fld>
            <a:endParaRPr lang="de-DE"/>
          </a:p>
        </p:txBody>
      </p:sp>
      <p:sp>
        <p:nvSpPr>
          <p:cNvPr id="5" name="Нижний колонтитул 4"/>
          <p:cNvSpPr>
            <a:spLocks noGrp="1"/>
          </p:cNvSpPr>
          <p:nvPr>
            <p:ph type="ftr" sz="quarter" idx="11"/>
          </p:nvPr>
        </p:nvSpPr>
        <p:spPr/>
        <p:txBody>
          <a:bodyPr/>
          <a:lstStyle/>
          <a:p>
            <a:r>
              <a:rPr lang="de-DE" smtClean="0"/>
              <a:t>©2015 RusGenProject.com</a:t>
            </a:r>
            <a:endParaRPr lang="de-DE"/>
          </a:p>
        </p:txBody>
      </p:sp>
      <p:sp>
        <p:nvSpPr>
          <p:cNvPr id="6" name="Номер слайда 5"/>
          <p:cNvSpPr>
            <a:spLocks noGrp="1"/>
          </p:cNvSpPr>
          <p:nvPr>
            <p:ph type="sldNum" sz="quarter" idx="12"/>
          </p:nvPr>
        </p:nvSpPr>
        <p:spPr/>
        <p:txBody>
          <a:bodyPr/>
          <a:lstStyle/>
          <a:p>
            <a:fld id="{3F234B76-EA16-4CAA-B9DF-592E83C64B04}" type="slidenum">
              <a:rPr lang="de-DE" smtClean="0"/>
              <a:t>‹#›</a:t>
            </a:fld>
            <a:endParaRPr lang="de-DE"/>
          </a:p>
        </p:txBody>
      </p:sp>
    </p:spTree>
    <p:extLst>
      <p:ext uri="{BB962C8B-B14F-4D97-AF65-F5344CB8AC3E}">
        <p14:creationId xmlns:p14="http://schemas.microsoft.com/office/powerpoint/2010/main" val="4072929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de-DE"/>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Дата 3"/>
          <p:cNvSpPr>
            <a:spLocks noGrp="1"/>
          </p:cNvSpPr>
          <p:nvPr>
            <p:ph type="dt" sz="half" idx="10"/>
          </p:nvPr>
        </p:nvSpPr>
        <p:spPr/>
        <p:txBody>
          <a:bodyPr/>
          <a:lstStyle/>
          <a:p>
            <a:fld id="{D365800B-12B1-41A6-A81D-48186CE8A49D}" type="datetime1">
              <a:rPr lang="de-DE" smtClean="0"/>
              <a:t>16.10.2015</a:t>
            </a:fld>
            <a:endParaRPr lang="de-DE"/>
          </a:p>
        </p:txBody>
      </p:sp>
      <p:sp>
        <p:nvSpPr>
          <p:cNvPr id="5" name="Нижний колонтитул 4"/>
          <p:cNvSpPr>
            <a:spLocks noGrp="1"/>
          </p:cNvSpPr>
          <p:nvPr>
            <p:ph type="ftr" sz="quarter" idx="11"/>
          </p:nvPr>
        </p:nvSpPr>
        <p:spPr/>
        <p:txBody>
          <a:bodyPr/>
          <a:lstStyle/>
          <a:p>
            <a:r>
              <a:rPr lang="de-DE" smtClean="0"/>
              <a:t>©2015 RusGenProject.com</a:t>
            </a:r>
            <a:endParaRPr lang="de-DE"/>
          </a:p>
        </p:txBody>
      </p:sp>
      <p:sp>
        <p:nvSpPr>
          <p:cNvPr id="6" name="Номер слайда 5"/>
          <p:cNvSpPr>
            <a:spLocks noGrp="1"/>
          </p:cNvSpPr>
          <p:nvPr>
            <p:ph type="sldNum" sz="quarter" idx="12"/>
          </p:nvPr>
        </p:nvSpPr>
        <p:spPr/>
        <p:txBody>
          <a:bodyPr/>
          <a:lstStyle/>
          <a:p>
            <a:fld id="{3F234B76-EA16-4CAA-B9DF-592E83C64B04}" type="slidenum">
              <a:rPr lang="de-DE" smtClean="0"/>
              <a:t>‹#›</a:t>
            </a:fld>
            <a:endParaRPr lang="de-DE"/>
          </a:p>
        </p:txBody>
      </p:sp>
    </p:spTree>
    <p:extLst>
      <p:ext uri="{BB962C8B-B14F-4D97-AF65-F5344CB8AC3E}">
        <p14:creationId xmlns:p14="http://schemas.microsoft.com/office/powerpoint/2010/main" val="1862827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de-DE"/>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de-DE"/>
          </a:p>
        </p:txBody>
      </p:sp>
      <p:sp>
        <p:nvSpPr>
          <p:cNvPr id="4" name="Дата 3"/>
          <p:cNvSpPr>
            <a:spLocks noGrp="1"/>
          </p:cNvSpPr>
          <p:nvPr>
            <p:ph type="dt" sz="half" idx="10"/>
          </p:nvPr>
        </p:nvSpPr>
        <p:spPr/>
        <p:txBody>
          <a:bodyPr/>
          <a:lstStyle/>
          <a:p>
            <a:fld id="{2A3E1B28-783D-40BB-8747-82016CBC01DE}" type="datetime1">
              <a:rPr lang="de-DE" smtClean="0"/>
              <a:t>16.10.2015</a:t>
            </a:fld>
            <a:endParaRPr lang="de-DE"/>
          </a:p>
        </p:txBody>
      </p:sp>
      <p:sp>
        <p:nvSpPr>
          <p:cNvPr id="5" name="Нижний колонтитул 4"/>
          <p:cNvSpPr>
            <a:spLocks noGrp="1"/>
          </p:cNvSpPr>
          <p:nvPr>
            <p:ph type="ftr" sz="quarter" idx="11"/>
          </p:nvPr>
        </p:nvSpPr>
        <p:spPr/>
        <p:txBody>
          <a:bodyPr/>
          <a:lstStyle/>
          <a:p>
            <a:r>
              <a:rPr lang="de-DE" smtClean="0"/>
              <a:t>©2015 RusGenProject.com</a:t>
            </a:r>
            <a:endParaRPr lang="de-DE"/>
          </a:p>
        </p:txBody>
      </p:sp>
      <p:sp>
        <p:nvSpPr>
          <p:cNvPr id="6" name="Номер слайда 5"/>
          <p:cNvSpPr>
            <a:spLocks noGrp="1"/>
          </p:cNvSpPr>
          <p:nvPr>
            <p:ph type="sldNum" sz="quarter" idx="12"/>
          </p:nvPr>
        </p:nvSpPr>
        <p:spPr/>
        <p:txBody>
          <a:bodyPr/>
          <a:lstStyle/>
          <a:p>
            <a:fld id="{0172C110-B35F-4EC8-B13C-828EB7AB3972}" type="slidenum">
              <a:rPr lang="de-DE" smtClean="0"/>
              <a:t>‹#›</a:t>
            </a:fld>
            <a:endParaRPr lang="de-DE"/>
          </a:p>
        </p:txBody>
      </p:sp>
    </p:spTree>
    <p:extLst>
      <p:ext uri="{BB962C8B-B14F-4D97-AF65-F5344CB8AC3E}">
        <p14:creationId xmlns:p14="http://schemas.microsoft.com/office/powerpoint/2010/main" val="821670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de-DE"/>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Дата 3"/>
          <p:cNvSpPr>
            <a:spLocks noGrp="1"/>
          </p:cNvSpPr>
          <p:nvPr>
            <p:ph type="dt" sz="half" idx="10"/>
          </p:nvPr>
        </p:nvSpPr>
        <p:spPr/>
        <p:txBody>
          <a:bodyPr/>
          <a:lstStyle/>
          <a:p>
            <a:fld id="{49DA2E4C-7EA1-449A-9B18-A764C88C1F32}" type="datetime1">
              <a:rPr lang="de-DE" smtClean="0"/>
              <a:t>16.10.2015</a:t>
            </a:fld>
            <a:endParaRPr lang="de-DE"/>
          </a:p>
        </p:txBody>
      </p:sp>
      <p:sp>
        <p:nvSpPr>
          <p:cNvPr id="5" name="Нижний колонтитул 4"/>
          <p:cNvSpPr>
            <a:spLocks noGrp="1"/>
          </p:cNvSpPr>
          <p:nvPr>
            <p:ph type="ftr" sz="quarter" idx="11"/>
          </p:nvPr>
        </p:nvSpPr>
        <p:spPr/>
        <p:txBody>
          <a:bodyPr/>
          <a:lstStyle/>
          <a:p>
            <a:r>
              <a:rPr lang="de-DE" smtClean="0"/>
              <a:t>©2015 RusGenProject.com</a:t>
            </a:r>
            <a:endParaRPr lang="de-DE"/>
          </a:p>
        </p:txBody>
      </p:sp>
      <p:sp>
        <p:nvSpPr>
          <p:cNvPr id="6" name="Номер слайда 5"/>
          <p:cNvSpPr>
            <a:spLocks noGrp="1"/>
          </p:cNvSpPr>
          <p:nvPr>
            <p:ph type="sldNum" sz="quarter" idx="12"/>
          </p:nvPr>
        </p:nvSpPr>
        <p:spPr/>
        <p:txBody>
          <a:bodyPr/>
          <a:lstStyle/>
          <a:p>
            <a:fld id="{0172C110-B35F-4EC8-B13C-828EB7AB3972}" type="slidenum">
              <a:rPr lang="de-DE" smtClean="0"/>
              <a:t>‹#›</a:t>
            </a:fld>
            <a:endParaRPr lang="de-DE"/>
          </a:p>
        </p:txBody>
      </p:sp>
    </p:spTree>
    <p:extLst>
      <p:ext uri="{BB962C8B-B14F-4D97-AF65-F5344CB8AC3E}">
        <p14:creationId xmlns:p14="http://schemas.microsoft.com/office/powerpoint/2010/main" val="4249960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de-DE"/>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48B40B8-5D93-45A5-84AB-14393DA5496A}" type="datetime1">
              <a:rPr lang="de-DE" smtClean="0"/>
              <a:t>16.10.2015</a:t>
            </a:fld>
            <a:endParaRPr lang="de-DE"/>
          </a:p>
        </p:txBody>
      </p:sp>
      <p:sp>
        <p:nvSpPr>
          <p:cNvPr id="5" name="Нижний колонтитул 4"/>
          <p:cNvSpPr>
            <a:spLocks noGrp="1"/>
          </p:cNvSpPr>
          <p:nvPr>
            <p:ph type="ftr" sz="quarter" idx="11"/>
          </p:nvPr>
        </p:nvSpPr>
        <p:spPr/>
        <p:txBody>
          <a:bodyPr/>
          <a:lstStyle/>
          <a:p>
            <a:r>
              <a:rPr lang="de-DE" smtClean="0"/>
              <a:t>©2015 RusGenProject.com</a:t>
            </a:r>
            <a:endParaRPr lang="de-DE"/>
          </a:p>
        </p:txBody>
      </p:sp>
      <p:sp>
        <p:nvSpPr>
          <p:cNvPr id="6" name="Номер слайда 5"/>
          <p:cNvSpPr>
            <a:spLocks noGrp="1"/>
          </p:cNvSpPr>
          <p:nvPr>
            <p:ph type="sldNum" sz="quarter" idx="12"/>
          </p:nvPr>
        </p:nvSpPr>
        <p:spPr/>
        <p:txBody>
          <a:bodyPr/>
          <a:lstStyle/>
          <a:p>
            <a:fld id="{0172C110-B35F-4EC8-B13C-828EB7AB3972}" type="slidenum">
              <a:rPr lang="de-DE" smtClean="0"/>
              <a:t>‹#›</a:t>
            </a:fld>
            <a:endParaRPr lang="de-DE"/>
          </a:p>
        </p:txBody>
      </p:sp>
    </p:spTree>
    <p:extLst>
      <p:ext uri="{BB962C8B-B14F-4D97-AF65-F5344CB8AC3E}">
        <p14:creationId xmlns:p14="http://schemas.microsoft.com/office/powerpoint/2010/main" val="1479714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de-DE"/>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5" name="Дата 4"/>
          <p:cNvSpPr>
            <a:spLocks noGrp="1"/>
          </p:cNvSpPr>
          <p:nvPr>
            <p:ph type="dt" sz="half" idx="10"/>
          </p:nvPr>
        </p:nvSpPr>
        <p:spPr/>
        <p:txBody>
          <a:bodyPr/>
          <a:lstStyle/>
          <a:p>
            <a:fld id="{E62DAF64-FE73-49AE-BD38-963E68F42CE4}" type="datetime1">
              <a:rPr lang="de-DE" smtClean="0"/>
              <a:t>16.10.2015</a:t>
            </a:fld>
            <a:endParaRPr lang="de-DE"/>
          </a:p>
        </p:txBody>
      </p:sp>
      <p:sp>
        <p:nvSpPr>
          <p:cNvPr id="6" name="Нижний колонтитул 5"/>
          <p:cNvSpPr>
            <a:spLocks noGrp="1"/>
          </p:cNvSpPr>
          <p:nvPr>
            <p:ph type="ftr" sz="quarter" idx="11"/>
          </p:nvPr>
        </p:nvSpPr>
        <p:spPr/>
        <p:txBody>
          <a:bodyPr/>
          <a:lstStyle/>
          <a:p>
            <a:r>
              <a:rPr lang="de-DE" smtClean="0"/>
              <a:t>©2015 RusGenProject.com</a:t>
            </a:r>
            <a:endParaRPr lang="de-DE"/>
          </a:p>
        </p:txBody>
      </p:sp>
      <p:sp>
        <p:nvSpPr>
          <p:cNvPr id="7" name="Номер слайда 6"/>
          <p:cNvSpPr>
            <a:spLocks noGrp="1"/>
          </p:cNvSpPr>
          <p:nvPr>
            <p:ph type="sldNum" sz="quarter" idx="12"/>
          </p:nvPr>
        </p:nvSpPr>
        <p:spPr/>
        <p:txBody>
          <a:bodyPr/>
          <a:lstStyle/>
          <a:p>
            <a:fld id="{0172C110-B35F-4EC8-B13C-828EB7AB3972}" type="slidenum">
              <a:rPr lang="de-DE" smtClean="0"/>
              <a:t>‹#›</a:t>
            </a:fld>
            <a:endParaRPr lang="de-DE"/>
          </a:p>
        </p:txBody>
      </p:sp>
    </p:spTree>
    <p:extLst>
      <p:ext uri="{BB962C8B-B14F-4D97-AF65-F5344CB8AC3E}">
        <p14:creationId xmlns:p14="http://schemas.microsoft.com/office/powerpoint/2010/main" val="989623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de-DE"/>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7" name="Дата 6"/>
          <p:cNvSpPr>
            <a:spLocks noGrp="1"/>
          </p:cNvSpPr>
          <p:nvPr>
            <p:ph type="dt" sz="half" idx="10"/>
          </p:nvPr>
        </p:nvSpPr>
        <p:spPr/>
        <p:txBody>
          <a:bodyPr/>
          <a:lstStyle/>
          <a:p>
            <a:fld id="{08A52159-6B1B-4631-91ED-C15630E09767}" type="datetime1">
              <a:rPr lang="de-DE" smtClean="0"/>
              <a:t>16.10.2015</a:t>
            </a:fld>
            <a:endParaRPr lang="de-DE"/>
          </a:p>
        </p:txBody>
      </p:sp>
      <p:sp>
        <p:nvSpPr>
          <p:cNvPr id="8" name="Нижний колонтитул 7"/>
          <p:cNvSpPr>
            <a:spLocks noGrp="1"/>
          </p:cNvSpPr>
          <p:nvPr>
            <p:ph type="ftr" sz="quarter" idx="11"/>
          </p:nvPr>
        </p:nvSpPr>
        <p:spPr/>
        <p:txBody>
          <a:bodyPr/>
          <a:lstStyle/>
          <a:p>
            <a:r>
              <a:rPr lang="de-DE" smtClean="0"/>
              <a:t>©2015 RusGenProject.com</a:t>
            </a:r>
            <a:endParaRPr lang="de-DE"/>
          </a:p>
        </p:txBody>
      </p:sp>
      <p:sp>
        <p:nvSpPr>
          <p:cNvPr id="9" name="Номер слайда 8"/>
          <p:cNvSpPr>
            <a:spLocks noGrp="1"/>
          </p:cNvSpPr>
          <p:nvPr>
            <p:ph type="sldNum" sz="quarter" idx="12"/>
          </p:nvPr>
        </p:nvSpPr>
        <p:spPr/>
        <p:txBody>
          <a:bodyPr/>
          <a:lstStyle/>
          <a:p>
            <a:fld id="{0172C110-B35F-4EC8-B13C-828EB7AB3972}" type="slidenum">
              <a:rPr lang="de-DE" smtClean="0"/>
              <a:t>‹#›</a:t>
            </a:fld>
            <a:endParaRPr lang="de-DE"/>
          </a:p>
        </p:txBody>
      </p:sp>
    </p:spTree>
    <p:extLst>
      <p:ext uri="{BB962C8B-B14F-4D97-AF65-F5344CB8AC3E}">
        <p14:creationId xmlns:p14="http://schemas.microsoft.com/office/powerpoint/2010/main" val="848183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de-DE"/>
          </a:p>
        </p:txBody>
      </p:sp>
      <p:sp>
        <p:nvSpPr>
          <p:cNvPr id="3" name="Дата 2"/>
          <p:cNvSpPr>
            <a:spLocks noGrp="1"/>
          </p:cNvSpPr>
          <p:nvPr>
            <p:ph type="dt" sz="half" idx="10"/>
          </p:nvPr>
        </p:nvSpPr>
        <p:spPr/>
        <p:txBody>
          <a:bodyPr/>
          <a:lstStyle/>
          <a:p>
            <a:fld id="{79695E6E-E294-49BB-8854-481D6900EBAE}" type="datetime1">
              <a:rPr lang="de-DE" smtClean="0"/>
              <a:t>16.10.2015</a:t>
            </a:fld>
            <a:endParaRPr lang="de-DE"/>
          </a:p>
        </p:txBody>
      </p:sp>
      <p:sp>
        <p:nvSpPr>
          <p:cNvPr id="4" name="Нижний колонтитул 3"/>
          <p:cNvSpPr>
            <a:spLocks noGrp="1"/>
          </p:cNvSpPr>
          <p:nvPr>
            <p:ph type="ftr" sz="quarter" idx="11"/>
          </p:nvPr>
        </p:nvSpPr>
        <p:spPr/>
        <p:txBody>
          <a:bodyPr/>
          <a:lstStyle/>
          <a:p>
            <a:r>
              <a:rPr lang="de-DE" smtClean="0"/>
              <a:t>©2015 RusGenProject.com</a:t>
            </a:r>
            <a:endParaRPr lang="de-DE"/>
          </a:p>
        </p:txBody>
      </p:sp>
      <p:sp>
        <p:nvSpPr>
          <p:cNvPr id="5" name="Номер слайда 4"/>
          <p:cNvSpPr>
            <a:spLocks noGrp="1"/>
          </p:cNvSpPr>
          <p:nvPr>
            <p:ph type="sldNum" sz="quarter" idx="12"/>
          </p:nvPr>
        </p:nvSpPr>
        <p:spPr/>
        <p:txBody>
          <a:bodyPr/>
          <a:lstStyle/>
          <a:p>
            <a:fld id="{0172C110-B35F-4EC8-B13C-828EB7AB3972}" type="slidenum">
              <a:rPr lang="de-DE" smtClean="0"/>
              <a:t>‹#›</a:t>
            </a:fld>
            <a:endParaRPr lang="de-DE"/>
          </a:p>
        </p:txBody>
      </p:sp>
    </p:spTree>
    <p:extLst>
      <p:ext uri="{BB962C8B-B14F-4D97-AF65-F5344CB8AC3E}">
        <p14:creationId xmlns:p14="http://schemas.microsoft.com/office/powerpoint/2010/main" val="3018092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1B9B36D-CAE6-4C6C-8C04-908DD029FF0D}" type="datetime1">
              <a:rPr lang="de-DE" smtClean="0"/>
              <a:t>16.10.2015</a:t>
            </a:fld>
            <a:endParaRPr lang="de-DE"/>
          </a:p>
        </p:txBody>
      </p:sp>
      <p:sp>
        <p:nvSpPr>
          <p:cNvPr id="3" name="Нижний колонтитул 2"/>
          <p:cNvSpPr>
            <a:spLocks noGrp="1"/>
          </p:cNvSpPr>
          <p:nvPr>
            <p:ph type="ftr" sz="quarter" idx="11"/>
          </p:nvPr>
        </p:nvSpPr>
        <p:spPr/>
        <p:txBody>
          <a:bodyPr/>
          <a:lstStyle/>
          <a:p>
            <a:r>
              <a:rPr lang="de-DE" smtClean="0"/>
              <a:t>©2015 RusGenProject.com</a:t>
            </a:r>
            <a:endParaRPr lang="de-DE"/>
          </a:p>
        </p:txBody>
      </p:sp>
      <p:sp>
        <p:nvSpPr>
          <p:cNvPr id="4" name="Номер слайда 3"/>
          <p:cNvSpPr>
            <a:spLocks noGrp="1"/>
          </p:cNvSpPr>
          <p:nvPr>
            <p:ph type="sldNum" sz="quarter" idx="12"/>
          </p:nvPr>
        </p:nvSpPr>
        <p:spPr/>
        <p:txBody>
          <a:bodyPr/>
          <a:lstStyle/>
          <a:p>
            <a:fld id="{0172C110-B35F-4EC8-B13C-828EB7AB3972}" type="slidenum">
              <a:rPr lang="de-DE" smtClean="0"/>
              <a:t>‹#›</a:t>
            </a:fld>
            <a:endParaRPr lang="de-DE"/>
          </a:p>
        </p:txBody>
      </p:sp>
    </p:spTree>
    <p:extLst>
      <p:ext uri="{BB962C8B-B14F-4D97-AF65-F5344CB8AC3E}">
        <p14:creationId xmlns:p14="http://schemas.microsoft.com/office/powerpoint/2010/main" val="1593136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de-DE"/>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D8D19B5-C2CA-4C24-8659-71C47DEAEB5E}" type="datetime1">
              <a:rPr lang="de-DE" smtClean="0"/>
              <a:t>16.10.2015</a:t>
            </a:fld>
            <a:endParaRPr lang="de-DE"/>
          </a:p>
        </p:txBody>
      </p:sp>
      <p:sp>
        <p:nvSpPr>
          <p:cNvPr id="6" name="Нижний колонтитул 5"/>
          <p:cNvSpPr>
            <a:spLocks noGrp="1"/>
          </p:cNvSpPr>
          <p:nvPr>
            <p:ph type="ftr" sz="quarter" idx="11"/>
          </p:nvPr>
        </p:nvSpPr>
        <p:spPr/>
        <p:txBody>
          <a:bodyPr/>
          <a:lstStyle/>
          <a:p>
            <a:r>
              <a:rPr lang="de-DE" smtClean="0"/>
              <a:t>©2015 RusGenProject.com</a:t>
            </a:r>
            <a:endParaRPr lang="de-DE"/>
          </a:p>
        </p:txBody>
      </p:sp>
      <p:sp>
        <p:nvSpPr>
          <p:cNvPr id="7" name="Номер слайда 6"/>
          <p:cNvSpPr>
            <a:spLocks noGrp="1"/>
          </p:cNvSpPr>
          <p:nvPr>
            <p:ph type="sldNum" sz="quarter" idx="12"/>
          </p:nvPr>
        </p:nvSpPr>
        <p:spPr/>
        <p:txBody>
          <a:bodyPr/>
          <a:lstStyle/>
          <a:p>
            <a:fld id="{0172C110-B35F-4EC8-B13C-828EB7AB3972}" type="slidenum">
              <a:rPr lang="de-DE" smtClean="0"/>
              <a:t>‹#›</a:t>
            </a:fld>
            <a:endParaRPr lang="de-DE"/>
          </a:p>
        </p:txBody>
      </p:sp>
    </p:spTree>
    <p:extLst>
      <p:ext uri="{BB962C8B-B14F-4D97-AF65-F5344CB8AC3E}">
        <p14:creationId xmlns:p14="http://schemas.microsoft.com/office/powerpoint/2010/main" val="1292417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de-DE"/>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Дата 3"/>
          <p:cNvSpPr>
            <a:spLocks noGrp="1"/>
          </p:cNvSpPr>
          <p:nvPr>
            <p:ph type="dt" sz="half" idx="10"/>
          </p:nvPr>
        </p:nvSpPr>
        <p:spPr/>
        <p:txBody>
          <a:bodyPr/>
          <a:lstStyle/>
          <a:p>
            <a:fld id="{DB9F90BB-1524-4D40-AA4C-D44182915F48}" type="datetime1">
              <a:rPr lang="de-DE" smtClean="0"/>
              <a:t>16.10.2015</a:t>
            </a:fld>
            <a:endParaRPr lang="de-DE"/>
          </a:p>
        </p:txBody>
      </p:sp>
      <p:sp>
        <p:nvSpPr>
          <p:cNvPr id="5" name="Нижний колонтитул 4"/>
          <p:cNvSpPr>
            <a:spLocks noGrp="1"/>
          </p:cNvSpPr>
          <p:nvPr>
            <p:ph type="ftr" sz="quarter" idx="11"/>
          </p:nvPr>
        </p:nvSpPr>
        <p:spPr/>
        <p:txBody>
          <a:bodyPr/>
          <a:lstStyle/>
          <a:p>
            <a:r>
              <a:rPr lang="de-DE" smtClean="0"/>
              <a:t>©2015 RusGenProject.com</a:t>
            </a:r>
            <a:endParaRPr lang="de-DE"/>
          </a:p>
        </p:txBody>
      </p:sp>
      <p:sp>
        <p:nvSpPr>
          <p:cNvPr id="6" name="Номер слайда 5"/>
          <p:cNvSpPr>
            <a:spLocks noGrp="1"/>
          </p:cNvSpPr>
          <p:nvPr>
            <p:ph type="sldNum" sz="quarter" idx="12"/>
          </p:nvPr>
        </p:nvSpPr>
        <p:spPr/>
        <p:txBody>
          <a:bodyPr/>
          <a:lstStyle/>
          <a:p>
            <a:fld id="{3F234B76-EA16-4CAA-B9DF-592E83C64B04}" type="slidenum">
              <a:rPr lang="de-DE" smtClean="0"/>
              <a:t>‹#›</a:t>
            </a:fld>
            <a:endParaRPr lang="de-DE"/>
          </a:p>
        </p:txBody>
      </p:sp>
    </p:spTree>
    <p:extLst>
      <p:ext uri="{BB962C8B-B14F-4D97-AF65-F5344CB8AC3E}">
        <p14:creationId xmlns:p14="http://schemas.microsoft.com/office/powerpoint/2010/main" val="614475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de-DE"/>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BA20A0E-674C-41A6-A6A2-7ADBDFB73A85}" type="datetime1">
              <a:rPr lang="de-DE" smtClean="0"/>
              <a:t>16.10.2015</a:t>
            </a:fld>
            <a:endParaRPr lang="de-DE"/>
          </a:p>
        </p:txBody>
      </p:sp>
      <p:sp>
        <p:nvSpPr>
          <p:cNvPr id="6" name="Нижний колонтитул 5"/>
          <p:cNvSpPr>
            <a:spLocks noGrp="1"/>
          </p:cNvSpPr>
          <p:nvPr>
            <p:ph type="ftr" sz="quarter" idx="11"/>
          </p:nvPr>
        </p:nvSpPr>
        <p:spPr/>
        <p:txBody>
          <a:bodyPr/>
          <a:lstStyle/>
          <a:p>
            <a:r>
              <a:rPr lang="de-DE" smtClean="0"/>
              <a:t>©2015 RusGenProject.com</a:t>
            </a:r>
            <a:endParaRPr lang="de-DE"/>
          </a:p>
        </p:txBody>
      </p:sp>
      <p:sp>
        <p:nvSpPr>
          <p:cNvPr id="7" name="Номер слайда 6"/>
          <p:cNvSpPr>
            <a:spLocks noGrp="1"/>
          </p:cNvSpPr>
          <p:nvPr>
            <p:ph type="sldNum" sz="quarter" idx="12"/>
          </p:nvPr>
        </p:nvSpPr>
        <p:spPr/>
        <p:txBody>
          <a:bodyPr/>
          <a:lstStyle/>
          <a:p>
            <a:fld id="{0172C110-B35F-4EC8-B13C-828EB7AB3972}" type="slidenum">
              <a:rPr lang="de-DE" smtClean="0"/>
              <a:t>‹#›</a:t>
            </a:fld>
            <a:endParaRPr lang="de-DE"/>
          </a:p>
        </p:txBody>
      </p:sp>
    </p:spTree>
    <p:extLst>
      <p:ext uri="{BB962C8B-B14F-4D97-AF65-F5344CB8AC3E}">
        <p14:creationId xmlns:p14="http://schemas.microsoft.com/office/powerpoint/2010/main" val="3295560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de-DE"/>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Дата 3"/>
          <p:cNvSpPr>
            <a:spLocks noGrp="1"/>
          </p:cNvSpPr>
          <p:nvPr>
            <p:ph type="dt" sz="half" idx="10"/>
          </p:nvPr>
        </p:nvSpPr>
        <p:spPr/>
        <p:txBody>
          <a:bodyPr/>
          <a:lstStyle/>
          <a:p>
            <a:fld id="{6D5690A4-9E3F-48AB-A5D5-EF680136B775}" type="datetime1">
              <a:rPr lang="de-DE" smtClean="0"/>
              <a:t>16.10.2015</a:t>
            </a:fld>
            <a:endParaRPr lang="de-DE"/>
          </a:p>
        </p:txBody>
      </p:sp>
      <p:sp>
        <p:nvSpPr>
          <p:cNvPr id="5" name="Нижний колонтитул 4"/>
          <p:cNvSpPr>
            <a:spLocks noGrp="1"/>
          </p:cNvSpPr>
          <p:nvPr>
            <p:ph type="ftr" sz="quarter" idx="11"/>
          </p:nvPr>
        </p:nvSpPr>
        <p:spPr/>
        <p:txBody>
          <a:bodyPr/>
          <a:lstStyle/>
          <a:p>
            <a:r>
              <a:rPr lang="de-DE" smtClean="0"/>
              <a:t>©2015 RusGenProject.com</a:t>
            </a:r>
            <a:endParaRPr lang="de-DE"/>
          </a:p>
        </p:txBody>
      </p:sp>
      <p:sp>
        <p:nvSpPr>
          <p:cNvPr id="6" name="Номер слайда 5"/>
          <p:cNvSpPr>
            <a:spLocks noGrp="1"/>
          </p:cNvSpPr>
          <p:nvPr>
            <p:ph type="sldNum" sz="quarter" idx="12"/>
          </p:nvPr>
        </p:nvSpPr>
        <p:spPr/>
        <p:txBody>
          <a:bodyPr/>
          <a:lstStyle/>
          <a:p>
            <a:fld id="{0172C110-B35F-4EC8-B13C-828EB7AB3972}" type="slidenum">
              <a:rPr lang="de-DE" smtClean="0"/>
              <a:t>‹#›</a:t>
            </a:fld>
            <a:endParaRPr lang="de-DE"/>
          </a:p>
        </p:txBody>
      </p:sp>
    </p:spTree>
    <p:extLst>
      <p:ext uri="{BB962C8B-B14F-4D97-AF65-F5344CB8AC3E}">
        <p14:creationId xmlns:p14="http://schemas.microsoft.com/office/powerpoint/2010/main" val="4076731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de-DE"/>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Дата 3"/>
          <p:cNvSpPr>
            <a:spLocks noGrp="1"/>
          </p:cNvSpPr>
          <p:nvPr>
            <p:ph type="dt" sz="half" idx="10"/>
          </p:nvPr>
        </p:nvSpPr>
        <p:spPr/>
        <p:txBody>
          <a:bodyPr/>
          <a:lstStyle/>
          <a:p>
            <a:fld id="{75AB8FE1-89CF-474E-85B7-E34C474B1589}" type="datetime1">
              <a:rPr lang="de-DE" smtClean="0"/>
              <a:t>16.10.2015</a:t>
            </a:fld>
            <a:endParaRPr lang="de-DE"/>
          </a:p>
        </p:txBody>
      </p:sp>
      <p:sp>
        <p:nvSpPr>
          <p:cNvPr id="5" name="Нижний колонтитул 4"/>
          <p:cNvSpPr>
            <a:spLocks noGrp="1"/>
          </p:cNvSpPr>
          <p:nvPr>
            <p:ph type="ftr" sz="quarter" idx="11"/>
          </p:nvPr>
        </p:nvSpPr>
        <p:spPr/>
        <p:txBody>
          <a:bodyPr/>
          <a:lstStyle/>
          <a:p>
            <a:r>
              <a:rPr lang="de-DE" smtClean="0"/>
              <a:t>©2015 RusGenProject.com</a:t>
            </a:r>
            <a:endParaRPr lang="de-DE"/>
          </a:p>
        </p:txBody>
      </p:sp>
      <p:sp>
        <p:nvSpPr>
          <p:cNvPr id="6" name="Номер слайда 5"/>
          <p:cNvSpPr>
            <a:spLocks noGrp="1"/>
          </p:cNvSpPr>
          <p:nvPr>
            <p:ph type="sldNum" sz="quarter" idx="12"/>
          </p:nvPr>
        </p:nvSpPr>
        <p:spPr/>
        <p:txBody>
          <a:bodyPr/>
          <a:lstStyle/>
          <a:p>
            <a:fld id="{0172C110-B35F-4EC8-B13C-828EB7AB3972}" type="slidenum">
              <a:rPr lang="de-DE" smtClean="0"/>
              <a:t>‹#›</a:t>
            </a:fld>
            <a:endParaRPr lang="de-DE"/>
          </a:p>
        </p:txBody>
      </p:sp>
    </p:spTree>
    <p:extLst>
      <p:ext uri="{BB962C8B-B14F-4D97-AF65-F5344CB8AC3E}">
        <p14:creationId xmlns:p14="http://schemas.microsoft.com/office/powerpoint/2010/main" val="322547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de-DE"/>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de-DE"/>
          </a:p>
        </p:txBody>
      </p:sp>
      <p:sp>
        <p:nvSpPr>
          <p:cNvPr id="4" name="Дата 3"/>
          <p:cNvSpPr>
            <a:spLocks noGrp="1"/>
          </p:cNvSpPr>
          <p:nvPr>
            <p:ph type="dt" sz="half" idx="10"/>
          </p:nvPr>
        </p:nvSpPr>
        <p:spPr/>
        <p:txBody>
          <a:bodyPr/>
          <a:lstStyle/>
          <a:p>
            <a:fld id="{93F80BCA-7CCE-4FD3-96D0-45FE7B8D762A}" type="datetime1">
              <a:rPr lang="de-DE" smtClean="0"/>
              <a:t>16.10.2015</a:t>
            </a:fld>
            <a:endParaRPr lang="de-DE"/>
          </a:p>
        </p:txBody>
      </p:sp>
      <p:sp>
        <p:nvSpPr>
          <p:cNvPr id="5" name="Нижний колонтитул 4"/>
          <p:cNvSpPr>
            <a:spLocks noGrp="1"/>
          </p:cNvSpPr>
          <p:nvPr>
            <p:ph type="ftr" sz="quarter" idx="11"/>
          </p:nvPr>
        </p:nvSpPr>
        <p:spPr/>
        <p:txBody>
          <a:bodyPr/>
          <a:lstStyle/>
          <a:p>
            <a:r>
              <a:rPr lang="de-DE" smtClean="0"/>
              <a:t>©2015 RusGenProject.com</a:t>
            </a:r>
            <a:endParaRPr lang="de-DE"/>
          </a:p>
        </p:txBody>
      </p:sp>
      <p:sp>
        <p:nvSpPr>
          <p:cNvPr id="6" name="Номер слайда 5"/>
          <p:cNvSpPr>
            <a:spLocks noGrp="1"/>
          </p:cNvSpPr>
          <p:nvPr>
            <p:ph type="sldNum" sz="quarter" idx="12"/>
          </p:nvPr>
        </p:nvSpPr>
        <p:spPr/>
        <p:txBody>
          <a:bodyPr/>
          <a:lstStyle/>
          <a:p>
            <a:fld id="{94B64092-2CFD-43B5-9EA8-9D4CC39DB816}" type="slidenum">
              <a:rPr lang="de-DE" smtClean="0"/>
              <a:t>‹#›</a:t>
            </a:fld>
            <a:endParaRPr lang="de-DE"/>
          </a:p>
        </p:txBody>
      </p:sp>
    </p:spTree>
    <p:extLst>
      <p:ext uri="{BB962C8B-B14F-4D97-AF65-F5344CB8AC3E}">
        <p14:creationId xmlns:p14="http://schemas.microsoft.com/office/powerpoint/2010/main" val="1278376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de-DE"/>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Дата 3"/>
          <p:cNvSpPr>
            <a:spLocks noGrp="1"/>
          </p:cNvSpPr>
          <p:nvPr>
            <p:ph type="dt" sz="half" idx="10"/>
          </p:nvPr>
        </p:nvSpPr>
        <p:spPr/>
        <p:txBody>
          <a:bodyPr/>
          <a:lstStyle/>
          <a:p>
            <a:fld id="{76C438FC-85F5-402F-AB83-FA1DE7C99B97}" type="datetime1">
              <a:rPr lang="de-DE" smtClean="0"/>
              <a:t>16.10.2015</a:t>
            </a:fld>
            <a:endParaRPr lang="de-DE"/>
          </a:p>
        </p:txBody>
      </p:sp>
      <p:sp>
        <p:nvSpPr>
          <p:cNvPr id="5" name="Нижний колонтитул 4"/>
          <p:cNvSpPr>
            <a:spLocks noGrp="1"/>
          </p:cNvSpPr>
          <p:nvPr>
            <p:ph type="ftr" sz="quarter" idx="11"/>
          </p:nvPr>
        </p:nvSpPr>
        <p:spPr/>
        <p:txBody>
          <a:bodyPr/>
          <a:lstStyle/>
          <a:p>
            <a:r>
              <a:rPr lang="de-DE" smtClean="0"/>
              <a:t>©2015 RusGenProject.com</a:t>
            </a:r>
            <a:endParaRPr lang="de-DE"/>
          </a:p>
        </p:txBody>
      </p:sp>
      <p:sp>
        <p:nvSpPr>
          <p:cNvPr id="6" name="Номер слайда 5"/>
          <p:cNvSpPr>
            <a:spLocks noGrp="1"/>
          </p:cNvSpPr>
          <p:nvPr>
            <p:ph type="sldNum" sz="quarter" idx="12"/>
          </p:nvPr>
        </p:nvSpPr>
        <p:spPr/>
        <p:txBody>
          <a:bodyPr/>
          <a:lstStyle/>
          <a:p>
            <a:fld id="{94B64092-2CFD-43B5-9EA8-9D4CC39DB816}" type="slidenum">
              <a:rPr lang="de-DE" smtClean="0"/>
              <a:t>‹#›</a:t>
            </a:fld>
            <a:endParaRPr lang="de-DE"/>
          </a:p>
        </p:txBody>
      </p:sp>
    </p:spTree>
    <p:extLst>
      <p:ext uri="{BB962C8B-B14F-4D97-AF65-F5344CB8AC3E}">
        <p14:creationId xmlns:p14="http://schemas.microsoft.com/office/powerpoint/2010/main" val="2233985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de-DE"/>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825D78D-3700-4C2C-88C6-E06BA664B10E}" type="datetime1">
              <a:rPr lang="de-DE" smtClean="0"/>
              <a:t>16.10.2015</a:t>
            </a:fld>
            <a:endParaRPr lang="de-DE"/>
          </a:p>
        </p:txBody>
      </p:sp>
      <p:sp>
        <p:nvSpPr>
          <p:cNvPr id="5" name="Нижний колонтитул 4"/>
          <p:cNvSpPr>
            <a:spLocks noGrp="1"/>
          </p:cNvSpPr>
          <p:nvPr>
            <p:ph type="ftr" sz="quarter" idx="11"/>
          </p:nvPr>
        </p:nvSpPr>
        <p:spPr/>
        <p:txBody>
          <a:bodyPr/>
          <a:lstStyle/>
          <a:p>
            <a:r>
              <a:rPr lang="de-DE" smtClean="0"/>
              <a:t>©2015 RusGenProject.com</a:t>
            </a:r>
            <a:endParaRPr lang="de-DE"/>
          </a:p>
        </p:txBody>
      </p:sp>
      <p:sp>
        <p:nvSpPr>
          <p:cNvPr id="6" name="Номер слайда 5"/>
          <p:cNvSpPr>
            <a:spLocks noGrp="1"/>
          </p:cNvSpPr>
          <p:nvPr>
            <p:ph type="sldNum" sz="quarter" idx="12"/>
          </p:nvPr>
        </p:nvSpPr>
        <p:spPr/>
        <p:txBody>
          <a:bodyPr/>
          <a:lstStyle/>
          <a:p>
            <a:fld id="{94B64092-2CFD-43B5-9EA8-9D4CC39DB816}" type="slidenum">
              <a:rPr lang="de-DE" smtClean="0"/>
              <a:t>‹#›</a:t>
            </a:fld>
            <a:endParaRPr lang="de-DE"/>
          </a:p>
        </p:txBody>
      </p:sp>
    </p:spTree>
    <p:extLst>
      <p:ext uri="{BB962C8B-B14F-4D97-AF65-F5344CB8AC3E}">
        <p14:creationId xmlns:p14="http://schemas.microsoft.com/office/powerpoint/2010/main" val="696864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de-DE"/>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5" name="Дата 4"/>
          <p:cNvSpPr>
            <a:spLocks noGrp="1"/>
          </p:cNvSpPr>
          <p:nvPr>
            <p:ph type="dt" sz="half" idx="10"/>
          </p:nvPr>
        </p:nvSpPr>
        <p:spPr/>
        <p:txBody>
          <a:bodyPr/>
          <a:lstStyle/>
          <a:p>
            <a:fld id="{5B55990D-9B04-432E-B9AA-CF72A82F0D4B}" type="datetime1">
              <a:rPr lang="de-DE" smtClean="0"/>
              <a:t>16.10.2015</a:t>
            </a:fld>
            <a:endParaRPr lang="de-DE"/>
          </a:p>
        </p:txBody>
      </p:sp>
      <p:sp>
        <p:nvSpPr>
          <p:cNvPr id="6" name="Нижний колонтитул 5"/>
          <p:cNvSpPr>
            <a:spLocks noGrp="1"/>
          </p:cNvSpPr>
          <p:nvPr>
            <p:ph type="ftr" sz="quarter" idx="11"/>
          </p:nvPr>
        </p:nvSpPr>
        <p:spPr/>
        <p:txBody>
          <a:bodyPr/>
          <a:lstStyle/>
          <a:p>
            <a:r>
              <a:rPr lang="de-DE" smtClean="0"/>
              <a:t>©2015 RusGenProject.com</a:t>
            </a:r>
            <a:endParaRPr lang="de-DE"/>
          </a:p>
        </p:txBody>
      </p:sp>
      <p:sp>
        <p:nvSpPr>
          <p:cNvPr id="7" name="Номер слайда 6"/>
          <p:cNvSpPr>
            <a:spLocks noGrp="1"/>
          </p:cNvSpPr>
          <p:nvPr>
            <p:ph type="sldNum" sz="quarter" idx="12"/>
          </p:nvPr>
        </p:nvSpPr>
        <p:spPr/>
        <p:txBody>
          <a:bodyPr/>
          <a:lstStyle/>
          <a:p>
            <a:fld id="{94B64092-2CFD-43B5-9EA8-9D4CC39DB816}" type="slidenum">
              <a:rPr lang="de-DE" smtClean="0"/>
              <a:t>‹#›</a:t>
            </a:fld>
            <a:endParaRPr lang="de-DE"/>
          </a:p>
        </p:txBody>
      </p:sp>
    </p:spTree>
    <p:extLst>
      <p:ext uri="{BB962C8B-B14F-4D97-AF65-F5344CB8AC3E}">
        <p14:creationId xmlns:p14="http://schemas.microsoft.com/office/powerpoint/2010/main" val="3781840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de-DE"/>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7" name="Дата 6"/>
          <p:cNvSpPr>
            <a:spLocks noGrp="1"/>
          </p:cNvSpPr>
          <p:nvPr>
            <p:ph type="dt" sz="half" idx="10"/>
          </p:nvPr>
        </p:nvSpPr>
        <p:spPr/>
        <p:txBody>
          <a:bodyPr/>
          <a:lstStyle/>
          <a:p>
            <a:fld id="{72834826-2B40-49CB-91FA-4D762287021A}" type="datetime1">
              <a:rPr lang="de-DE" smtClean="0"/>
              <a:t>16.10.2015</a:t>
            </a:fld>
            <a:endParaRPr lang="de-DE"/>
          </a:p>
        </p:txBody>
      </p:sp>
      <p:sp>
        <p:nvSpPr>
          <p:cNvPr id="8" name="Нижний колонтитул 7"/>
          <p:cNvSpPr>
            <a:spLocks noGrp="1"/>
          </p:cNvSpPr>
          <p:nvPr>
            <p:ph type="ftr" sz="quarter" idx="11"/>
          </p:nvPr>
        </p:nvSpPr>
        <p:spPr/>
        <p:txBody>
          <a:bodyPr/>
          <a:lstStyle/>
          <a:p>
            <a:r>
              <a:rPr lang="de-DE" smtClean="0"/>
              <a:t>©2015 RusGenProject.com</a:t>
            </a:r>
            <a:endParaRPr lang="de-DE"/>
          </a:p>
        </p:txBody>
      </p:sp>
      <p:sp>
        <p:nvSpPr>
          <p:cNvPr id="9" name="Номер слайда 8"/>
          <p:cNvSpPr>
            <a:spLocks noGrp="1"/>
          </p:cNvSpPr>
          <p:nvPr>
            <p:ph type="sldNum" sz="quarter" idx="12"/>
          </p:nvPr>
        </p:nvSpPr>
        <p:spPr/>
        <p:txBody>
          <a:bodyPr/>
          <a:lstStyle/>
          <a:p>
            <a:fld id="{94B64092-2CFD-43B5-9EA8-9D4CC39DB816}" type="slidenum">
              <a:rPr lang="de-DE" smtClean="0"/>
              <a:t>‹#›</a:t>
            </a:fld>
            <a:endParaRPr lang="de-DE"/>
          </a:p>
        </p:txBody>
      </p:sp>
    </p:spTree>
    <p:extLst>
      <p:ext uri="{BB962C8B-B14F-4D97-AF65-F5344CB8AC3E}">
        <p14:creationId xmlns:p14="http://schemas.microsoft.com/office/powerpoint/2010/main" val="3345966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de-DE"/>
          </a:p>
        </p:txBody>
      </p:sp>
      <p:sp>
        <p:nvSpPr>
          <p:cNvPr id="3" name="Дата 2"/>
          <p:cNvSpPr>
            <a:spLocks noGrp="1"/>
          </p:cNvSpPr>
          <p:nvPr>
            <p:ph type="dt" sz="half" idx="10"/>
          </p:nvPr>
        </p:nvSpPr>
        <p:spPr/>
        <p:txBody>
          <a:bodyPr/>
          <a:lstStyle/>
          <a:p>
            <a:fld id="{59AC36E3-9201-48E9-8675-980180EBD376}" type="datetime1">
              <a:rPr lang="de-DE" smtClean="0"/>
              <a:t>16.10.2015</a:t>
            </a:fld>
            <a:endParaRPr lang="de-DE"/>
          </a:p>
        </p:txBody>
      </p:sp>
      <p:sp>
        <p:nvSpPr>
          <p:cNvPr id="4" name="Нижний колонтитул 3"/>
          <p:cNvSpPr>
            <a:spLocks noGrp="1"/>
          </p:cNvSpPr>
          <p:nvPr>
            <p:ph type="ftr" sz="quarter" idx="11"/>
          </p:nvPr>
        </p:nvSpPr>
        <p:spPr/>
        <p:txBody>
          <a:bodyPr/>
          <a:lstStyle/>
          <a:p>
            <a:r>
              <a:rPr lang="de-DE" smtClean="0"/>
              <a:t>©2015 RusGenProject.com</a:t>
            </a:r>
            <a:endParaRPr lang="de-DE"/>
          </a:p>
        </p:txBody>
      </p:sp>
      <p:sp>
        <p:nvSpPr>
          <p:cNvPr id="5" name="Номер слайда 4"/>
          <p:cNvSpPr>
            <a:spLocks noGrp="1"/>
          </p:cNvSpPr>
          <p:nvPr>
            <p:ph type="sldNum" sz="quarter" idx="12"/>
          </p:nvPr>
        </p:nvSpPr>
        <p:spPr/>
        <p:txBody>
          <a:bodyPr/>
          <a:lstStyle/>
          <a:p>
            <a:fld id="{94B64092-2CFD-43B5-9EA8-9D4CC39DB816}" type="slidenum">
              <a:rPr lang="de-DE" smtClean="0"/>
              <a:t>‹#›</a:t>
            </a:fld>
            <a:endParaRPr lang="de-DE"/>
          </a:p>
        </p:txBody>
      </p:sp>
    </p:spTree>
    <p:extLst>
      <p:ext uri="{BB962C8B-B14F-4D97-AF65-F5344CB8AC3E}">
        <p14:creationId xmlns:p14="http://schemas.microsoft.com/office/powerpoint/2010/main" val="2841089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830DCF1-C0AA-445C-B016-C1A7E201FE50}" type="datetime1">
              <a:rPr lang="de-DE" smtClean="0"/>
              <a:t>16.10.2015</a:t>
            </a:fld>
            <a:endParaRPr lang="de-DE"/>
          </a:p>
        </p:txBody>
      </p:sp>
      <p:sp>
        <p:nvSpPr>
          <p:cNvPr id="3" name="Нижний колонтитул 2"/>
          <p:cNvSpPr>
            <a:spLocks noGrp="1"/>
          </p:cNvSpPr>
          <p:nvPr>
            <p:ph type="ftr" sz="quarter" idx="11"/>
          </p:nvPr>
        </p:nvSpPr>
        <p:spPr/>
        <p:txBody>
          <a:bodyPr/>
          <a:lstStyle/>
          <a:p>
            <a:r>
              <a:rPr lang="de-DE" smtClean="0"/>
              <a:t>©2015 RusGenProject.com</a:t>
            </a:r>
            <a:endParaRPr lang="de-DE"/>
          </a:p>
        </p:txBody>
      </p:sp>
      <p:sp>
        <p:nvSpPr>
          <p:cNvPr id="4" name="Номер слайда 3"/>
          <p:cNvSpPr>
            <a:spLocks noGrp="1"/>
          </p:cNvSpPr>
          <p:nvPr>
            <p:ph type="sldNum" sz="quarter" idx="12"/>
          </p:nvPr>
        </p:nvSpPr>
        <p:spPr/>
        <p:txBody>
          <a:bodyPr/>
          <a:lstStyle/>
          <a:p>
            <a:fld id="{94B64092-2CFD-43B5-9EA8-9D4CC39DB816}" type="slidenum">
              <a:rPr lang="de-DE" smtClean="0"/>
              <a:t>‹#›</a:t>
            </a:fld>
            <a:endParaRPr lang="de-DE"/>
          </a:p>
        </p:txBody>
      </p:sp>
    </p:spTree>
    <p:extLst>
      <p:ext uri="{BB962C8B-B14F-4D97-AF65-F5344CB8AC3E}">
        <p14:creationId xmlns:p14="http://schemas.microsoft.com/office/powerpoint/2010/main" val="27728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de-DE"/>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6DE155D-329F-4E8E-A2AC-4D8B6DF1490B}" type="datetime1">
              <a:rPr lang="de-DE" smtClean="0"/>
              <a:t>16.10.2015</a:t>
            </a:fld>
            <a:endParaRPr lang="de-DE"/>
          </a:p>
        </p:txBody>
      </p:sp>
      <p:sp>
        <p:nvSpPr>
          <p:cNvPr id="5" name="Нижний колонтитул 4"/>
          <p:cNvSpPr>
            <a:spLocks noGrp="1"/>
          </p:cNvSpPr>
          <p:nvPr>
            <p:ph type="ftr" sz="quarter" idx="11"/>
          </p:nvPr>
        </p:nvSpPr>
        <p:spPr/>
        <p:txBody>
          <a:bodyPr/>
          <a:lstStyle/>
          <a:p>
            <a:r>
              <a:rPr lang="de-DE" smtClean="0"/>
              <a:t>©2015 RusGenProject.com</a:t>
            </a:r>
            <a:endParaRPr lang="de-DE"/>
          </a:p>
        </p:txBody>
      </p:sp>
      <p:sp>
        <p:nvSpPr>
          <p:cNvPr id="6" name="Номер слайда 5"/>
          <p:cNvSpPr>
            <a:spLocks noGrp="1"/>
          </p:cNvSpPr>
          <p:nvPr>
            <p:ph type="sldNum" sz="quarter" idx="12"/>
          </p:nvPr>
        </p:nvSpPr>
        <p:spPr/>
        <p:txBody>
          <a:bodyPr/>
          <a:lstStyle/>
          <a:p>
            <a:fld id="{3F234B76-EA16-4CAA-B9DF-592E83C64B04}" type="slidenum">
              <a:rPr lang="de-DE" smtClean="0"/>
              <a:t>‹#›</a:t>
            </a:fld>
            <a:endParaRPr lang="de-DE"/>
          </a:p>
        </p:txBody>
      </p:sp>
    </p:spTree>
    <p:extLst>
      <p:ext uri="{BB962C8B-B14F-4D97-AF65-F5344CB8AC3E}">
        <p14:creationId xmlns:p14="http://schemas.microsoft.com/office/powerpoint/2010/main" val="3335942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de-DE"/>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511FB34-A06E-42CA-8DF5-1757CE3CC6B3}" type="datetime1">
              <a:rPr lang="de-DE" smtClean="0"/>
              <a:t>16.10.2015</a:t>
            </a:fld>
            <a:endParaRPr lang="de-DE"/>
          </a:p>
        </p:txBody>
      </p:sp>
      <p:sp>
        <p:nvSpPr>
          <p:cNvPr id="6" name="Нижний колонтитул 5"/>
          <p:cNvSpPr>
            <a:spLocks noGrp="1"/>
          </p:cNvSpPr>
          <p:nvPr>
            <p:ph type="ftr" sz="quarter" idx="11"/>
          </p:nvPr>
        </p:nvSpPr>
        <p:spPr/>
        <p:txBody>
          <a:bodyPr/>
          <a:lstStyle/>
          <a:p>
            <a:r>
              <a:rPr lang="de-DE" smtClean="0"/>
              <a:t>©2015 RusGenProject.com</a:t>
            </a:r>
            <a:endParaRPr lang="de-DE"/>
          </a:p>
        </p:txBody>
      </p:sp>
      <p:sp>
        <p:nvSpPr>
          <p:cNvPr id="7" name="Номер слайда 6"/>
          <p:cNvSpPr>
            <a:spLocks noGrp="1"/>
          </p:cNvSpPr>
          <p:nvPr>
            <p:ph type="sldNum" sz="quarter" idx="12"/>
          </p:nvPr>
        </p:nvSpPr>
        <p:spPr/>
        <p:txBody>
          <a:bodyPr/>
          <a:lstStyle/>
          <a:p>
            <a:fld id="{94B64092-2CFD-43B5-9EA8-9D4CC39DB816}" type="slidenum">
              <a:rPr lang="de-DE" smtClean="0"/>
              <a:t>‹#›</a:t>
            </a:fld>
            <a:endParaRPr lang="de-DE"/>
          </a:p>
        </p:txBody>
      </p:sp>
    </p:spTree>
    <p:extLst>
      <p:ext uri="{BB962C8B-B14F-4D97-AF65-F5344CB8AC3E}">
        <p14:creationId xmlns:p14="http://schemas.microsoft.com/office/powerpoint/2010/main" val="3748449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de-DE"/>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A5E995B-89B9-4AB8-A7AA-C1326D92791D}" type="datetime1">
              <a:rPr lang="de-DE" smtClean="0"/>
              <a:t>16.10.2015</a:t>
            </a:fld>
            <a:endParaRPr lang="de-DE"/>
          </a:p>
        </p:txBody>
      </p:sp>
      <p:sp>
        <p:nvSpPr>
          <p:cNvPr id="6" name="Нижний колонтитул 5"/>
          <p:cNvSpPr>
            <a:spLocks noGrp="1"/>
          </p:cNvSpPr>
          <p:nvPr>
            <p:ph type="ftr" sz="quarter" idx="11"/>
          </p:nvPr>
        </p:nvSpPr>
        <p:spPr/>
        <p:txBody>
          <a:bodyPr/>
          <a:lstStyle/>
          <a:p>
            <a:r>
              <a:rPr lang="de-DE" smtClean="0"/>
              <a:t>©2015 RusGenProject.com</a:t>
            </a:r>
            <a:endParaRPr lang="de-DE"/>
          </a:p>
        </p:txBody>
      </p:sp>
      <p:sp>
        <p:nvSpPr>
          <p:cNvPr id="7" name="Номер слайда 6"/>
          <p:cNvSpPr>
            <a:spLocks noGrp="1"/>
          </p:cNvSpPr>
          <p:nvPr>
            <p:ph type="sldNum" sz="quarter" idx="12"/>
          </p:nvPr>
        </p:nvSpPr>
        <p:spPr/>
        <p:txBody>
          <a:bodyPr/>
          <a:lstStyle/>
          <a:p>
            <a:fld id="{94B64092-2CFD-43B5-9EA8-9D4CC39DB816}" type="slidenum">
              <a:rPr lang="de-DE" smtClean="0"/>
              <a:t>‹#›</a:t>
            </a:fld>
            <a:endParaRPr lang="de-DE"/>
          </a:p>
        </p:txBody>
      </p:sp>
    </p:spTree>
    <p:extLst>
      <p:ext uri="{BB962C8B-B14F-4D97-AF65-F5344CB8AC3E}">
        <p14:creationId xmlns:p14="http://schemas.microsoft.com/office/powerpoint/2010/main" val="2239599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de-DE"/>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Дата 3"/>
          <p:cNvSpPr>
            <a:spLocks noGrp="1"/>
          </p:cNvSpPr>
          <p:nvPr>
            <p:ph type="dt" sz="half" idx="10"/>
          </p:nvPr>
        </p:nvSpPr>
        <p:spPr/>
        <p:txBody>
          <a:bodyPr/>
          <a:lstStyle/>
          <a:p>
            <a:fld id="{0F9C895C-4359-4C02-9DC2-CB4C85608A46}" type="datetime1">
              <a:rPr lang="de-DE" smtClean="0"/>
              <a:t>16.10.2015</a:t>
            </a:fld>
            <a:endParaRPr lang="de-DE"/>
          </a:p>
        </p:txBody>
      </p:sp>
      <p:sp>
        <p:nvSpPr>
          <p:cNvPr id="5" name="Нижний колонтитул 4"/>
          <p:cNvSpPr>
            <a:spLocks noGrp="1"/>
          </p:cNvSpPr>
          <p:nvPr>
            <p:ph type="ftr" sz="quarter" idx="11"/>
          </p:nvPr>
        </p:nvSpPr>
        <p:spPr/>
        <p:txBody>
          <a:bodyPr/>
          <a:lstStyle/>
          <a:p>
            <a:r>
              <a:rPr lang="de-DE" smtClean="0"/>
              <a:t>©2015 RusGenProject.com</a:t>
            </a:r>
            <a:endParaRPr lang="de-DE"/>
          </a:p>
        </p:txBody>
      </p:sp>
      <p:sp>
        <p:nvSpPr>
          <p:cNvPr id="6" name="Номер слайда 5"/>
          <p:cNvSpPr>
            <a:spLocks noGrp="1"/>
          </p:cNvSpPr>
          <p:nvPr>
            <p:ph type="sldNum" sz="quarter" idx="12"/>
          </p:nvPr>
        </p:nvSpPr>
        <p:spPr/>
        <p:txBody>
          <a:bodyPr/>
          <a:lstStyle/>
          <a:p>
            <a:fld id="{94B64092-2CFD-43B5-9EA8-9D4CC39DB816}" type="slidenum">
              <a:rPr lang="de-DE" smtClean="0"/>
              <a:t>‹#›</a:t>
            </a:fld>
            <a:endParaRPr lang="de-DE"/>
          </a:p>
        </p:txBody>
      </p:sp>
    </p:spTree>
    <p:extLst>
      <p:ext uri="{BB962C8B-B14F-4D97-AF65-F5344CB8AC3E}">
        <p14:creationId xmlns:p14="http://schemas.microsoft.com/office/powerpoint/2010/main" val="1216846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de-DE"/>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Дата 3"/>
          <p:cNvSpPr>
            <a:spLocks noGrp="1"/>
          </p:cNvSpPr>
          <p:nvPr>
            <p:ph type="dt" sz="half" idx="10"/>
          </p:nvPr>
        </p:nvSpPr>
        <p:spPr/>
        <p:txBody>
          <a:bodyPr/>
          <a:lstStyle/>
          <a:p>
            <a:fld id="{0A1563AB-0FD0-4368-AA4E-B96CCE3BA191}" type="datetime1">
              <a:rPr lang="de-DE" smtClean="0"/>
              <a:t>16.10.2015</a:t>
            </a:fld>
            <a:endParaRPr lang="de-DE"/>
          </a:p>
        </p:txBody>
      </p:sp>
      <p:sp>
        <p:nvSpPr>
          <p:cNvPr id="5" name="Нижний колонтитул 4"/>
          <p:cNvSpPr>
            <a:spLocks noGrp="1"/>
          </p:cNvSpPr>
          <p:nvPr>
            <p:ph type="ftr" sz="quarter" idx="11"/>
          </p:nvPr>
        </p:nvSpPr>
        <p:spPr/>
        <p:txBody>
          <a:bodyPr/>
          <a:lstStyle/>
          <a:p>
            <a:r>
              <a:rPr lang="de-DE" smtClean="0"/>
              <a:t>©2015 RusGenProject.com</a:t>
            </a:r>
            <a:endParaRPr lang="de-DE"/>
          </a:p>
        </p:txBody>
      </p:sp>
      <p:sp>
        <p:nvSpPr>
          <p:cNvPr id="6" name="Номер слайда 5"/>
          <p:cNvSpPr>
            <a:spLocks noGrp="1"/>
          </p:cNvSpPr>
          <p:nvPr>
            <p:ph type="sldNum" sz="quarter" idx="12"/>
          </p:nvPr>
        </p:nvSpPr>
        <p:spPr/>
        <p:txBody>
          <a:bodyPr/>
          <a:lstStyle/>
          <a:p>
            <a:fld id="{94B64092-2CFD-43B5-9EA8-9D4CC39DB816}" type="slidenum">
              <a:rPr lang="de-DE" smtClean="0"/>
              <a:t>‹#›</a:t>
            </a:fld>
            <a:endParaRPr lang="de-DE"/>
          </a:p>
        </p:txBody>
      </p:sp>
    </p:spTree>
    <p:extLst>
      <p:ext uri="{BB962C8B-B14F-4D97-AF65-F5344CB8AC3E}">
        <p14:creationId xmlns:p14="http://schemas.microsoft.com/office/powerpoint/2010/main" val="3363212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EEA42A9-C30F-4C30-BE08-24E9F51DFA83}" type="datetime1">
              <a:rPr lang="de-DE" smtClean="0"/>
              <a:t>16.10.2015</a:t>
            </a:fld>
            <a:endParaRPr lang="de-DE"/>
          </a:p>
        </p:txBody>
      </p:sp>
      <p:sp>
        <p:nvSpPr>
          <p:cNvPr id="5" name="Footer Placeholder 4"/>
          <p:cNvSpPr>
            <a:spLocks noGrp="1"/>
          </p:cNvSpPr>
          <p:nvPr>
            <p:ph type="ftr" sz="quarter" idx="11"/>
          </p:nvPr>
        </p:nvSpPr>
        <p:spPr/>
        <p:txBody>
          <a:bodyPr/>
          <a:lstStyle/>
          <a:p>
            <a:r>
              <a:rPr lang="de-DE" smtClean="0"/>
              <a:t>©2015 RusGenProject.com</a:t>
            </a:r>
            <a:endParaRPr lang="de-DE"/>
          </a:p>
        </p:txBody>
      </p:sp>
      <p:sp>
        <p:nvSpPr>
          <p:cNvPr id="6" name="Slide Number Placeholder 5"/>
          <p:cNvSpPr>
            <a:spLocks noGrp="1"/>
          </p:cNvSpPr>
          <p:nvPr>
            <p:ph type="sldNum" sz="quarter" idx="12"/>
          </p:nvPr>
        </p:nvSpPr>
        <p:spPr/>
        <p:txBody>
          <a:bodyPr/>
          <a:lstStyle/>
          <a:p>
            <a:fld id="{E7FF475B-3A72-4D88-A475-AFCC433FB725}" type="slidenum">
              <a:rPr lang="de-DE" smtClean="0"/>
              <a:t>‹#›</a:t>
            </a:fld>
            <a:endParaRPr lang="de-D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27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62A09C8-7DB9-4E00-B90C-9E20C55E5DD0}" type="datetime1">
              <a:rPr lang="de-DE" smtClean="0"/>
              <a:t>16.10.2015</a:t>
            </a:fld>
            <a:endParaRPr lang="de-DE"/>
          </a:p>
        </p:txBody>
      </p:sp>
      <p:sp>
        <p:nvSpPr>
          <p:cNvPr id="5" name="Footer Placeholder 4"/>
          <p:cNvSpPr>
            <a:spLocks noGrp="1"/>
          </p:cNvSpPr>
          <p:nvPr>
            <p:ph type="ftr" sz="quarter" idx="11"/>
          </p:nvPr>
        </p:nvSpPr>
        <p:spPr/>
        <p:txBody>
          <a:bodyPr/>
          <a:lstStyle/>
          <a:p>
            <a:r>
              <a:rPr lang="de-DE" smtClean="0"/>
              <a:t>©2015 RusGenProject.com</a:t>
            </a:r>
            <a:endParaRPr lang="de-DE"/>
          </a:p>
        </p:txBody>
      </p:sp>
      <p:sp>
        <p:nvSpPr>
          <p:cNvPr id="6" name="Slide Number Placeholder 5"/>
          <p:cNvSpPr>
            <a:spLocks noGrp="1"/>
          </p:cNvSpPr>
          <p:nvPr>
            <p:ph type="sldNum" sz="quarter" idx="12"/>
          </p:nvPr>
        </p:nvSpPr>
        <p:spPr/>
        <p:txBody>
          <a:bodyPr/>
          <a:lstStyle/>
          <a:p>
            <a:fld id="{E7FF475B-3A72-4D88-A475-AFCC433FB725}" type="slidenum">
              <a:rPr lang="de-DE" smtClean="0"/>
              <a:t>‹#›</a:t>
            </a:fld>
            <a:endParaRPr lang="de-DE"/>
          </a:p>
        </p:txBody>
      </p:sp>
    </p:spTree>
    <p:extLst>
      <p:ext uri="{BB962C8B-B14F-4D97-AF65-F5344CB8AC3E}">
        <p14:creationId xmlns:p14="http://schemas.microsoft.com/office/powerpoint/2010/main" val="32183305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47CA7A7-0366-48E9-ACA0-4499E136FA80}" type="datetime1">
              <a:rPr lang="de-DE" smtClean="0"/>
              <a:t>16.10.2015</a:t>
            </a:fld>
            <a:endParaRPr lang="de-DE"/>
          </a:p>
        </p:txBody>
      </p:sp>
      <p:sp>
        <p:nvSpPr>
          <p:cNvPr id="5" name="Footer Placeholder 4"/>
          <p:cNvSpPr>
            <a:spLocks noGrp="1"/>
          </p:cNvSpPr>
          <p:nvPr>
            <p:ph type="ftr" sz="quarter" idx="11"/>
          </p:nvPr>
        </p:nvSpPr>
        <p:spPr/>
        <p:txBody>
          <a:bodyPr/>
          <a:lstStyle/>
          <a:p>
            <a:r>
              <a:rPr lang="de-DE" smtClean="0"/>
              <a:t>©2015 RusGenProject.com</a:t>
            </a:r>
            <a:endParaRPr lang="de-DE"/>
          </a:p>
        </p:txBody>
      </p:sp>
      <p:sp>
        <p:nvSpPr>
          <p:cNvPr id="6" name="Slide Number Placeholder 5"/>
          <p:cNvSpPr>
            <a:spLocks noGrp="1"/>
          </p:cNvSpPr>
          <p:nvPr>
            <p:ph type="sldNum" sz="quarter" idx="12"/>
          </p:nvPr>
        </p:nvSpPr>
        <p:spPr/>
        <p:txBody>
          <a:bodyPr/>
          <a:lstStyle/>
          <a:p>
            <a:fld id="{E7FF475B-3A72-4D88-A475-AFCC433FB725}" type="slidenum">
              <a:rPr lang="de-DE" smtClean="0"/>
              <a:t>‹#›</a:t>
            </a:fld>
            <a:endParaRPr lang="de-D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329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376A858-B554-4141-93BD-06F3A435A947}" type="datetime1">
              <a:rPr lang="de-DE" smtClean="0"/>
              <a:t>16.10.2015</a:t>
            </a:fld>
            <a:endParaRPr lang="de-DE"/>
          </a:p>
        </p:txBody>
      </p:sp>
      <p:sp>
        <p:nvSpPr>
          <p:cNvPr id="6" name="Footer Placeholder 5"/>
          <p:cNvSpPr>
            <a:spLocks noGrp="1"/>
          </p:cNvSpPr>
          <p:nvPr>
            <p:ph type="ftr" sz="quarter" idx="11"/>
          </p:nvPr>
        </p:nvSpPr>
        <p:spPr/>
        <p:txBody>
          <a:bodyPr/>
          <a:lstStyle/>
          <a:p>
            <a:r>
              <a:rPr lang="de-DE" smtClean="0"/>
              <a:t>©2015 RusGenProject.com</a:t>
            </a:r>
            <a:endParaRPr lang="de-DE"/>
          </a:p>
        </p:txBody>
      </p:sp>
      <p:sp>
        <p:nvSpPr>
          <p:cNvPr id="7" name="Slide Number Placeholder 6"/>
          <p:cNvSpPr>
            <a:spLocks noGrp="1"/>
          </p:cNvSpPr>
          <p:nvPr>
            <p:ph type="sldNum" sz="quarter" idx="12"/>
          </p:nvPr>
        </p:nvSpPr>
        <p:spPr/>
        <p:txBody>
          <a:bodyPr/>
          <a:lstStyle/>
          <a:p>
            <a:fld id="{E7FF475B-3A72-4D88-A475-AFCC433FB725}" type="slidenum">
              <a:rPr lang="de-DE" smtClean="0"/>
              <a:t>‹#›</a:t>
            </a:fld>
            <a:endParaRPr lang="de-DE"/>
          </a:p>
        </p:txBody>
      </p:sp>
    </p:spTree>
    <p:extLst>
      <p:ext uri="{BB962C8B-B14F-4D97-AF65-F5344CB8AC3E}">
        <p14:creationId xmlns:p14="http://schemas.microsoft.com/office/powerpoint/2010/main" val="692260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2D3C649-500E-4D00-A85D-7724E0D85272}" type="datetime1">
              <a:rPr lang="de-DE" smtClean="0"/>
              <a:t>16.10.2015</a:t>
            </a:fld>
            <a:endParaRPr lang="de-DE"/>
          </a:p>
        </p:txBody>
      </p:sp>
      <p:sp>
        <p:nvSpPr>
          <p:cNvPr id="8" name="Footer Placeholder 7"/>
          <p:cNvSpPr>
            <a:spLocks noGrp="1"/>
          </p:cNvSpPr>
          <p:nvPr>
            <p:ph type="ftr" sz="quarter" idx="11"/>
          </p:nvPr>
        </p:nvSpPr>
        <p:spPr/>
        <p:txBody>
          <a:bodyPr/>
          <a:lstStyle/>
          <a:p>
            <a:r>
              <a:rPr lang="de-DE" smtClean="0"/>
              <a:t>©2015 RusGenProject.com</a:t>
            </a:r>
            <a:endParaRPr lang="de-DE"/>
          </a:p>
        </p:txBody>
      </p:sp>
      <p:sp>
        <p:nvSpPr>
          <p:cNvPr id="9" name="Slide Number Placeholder 8"/>
          <p:cNvSpPr>
            <a:spLocks noGrp="1"/>
          </p:cNvSpPr>
          <p:nvPr>
            <p:ph type="sldNum" sz="quarter" idx="12"/>
          </p:nvPr>
        </p:nvSpPr>
        <p:spPr/>
        <p:txBody>
          <a:bodyPr/>
          <a:lstStyle/>
          <a:p>
            <a:fld id="{E7FF475B-3A72-4D88-A475-AFCC433FB725}" type="slidenum">
              <a:rPr lang="de-DE" smtClean="0"/>
              <a:t>‹#›</a:t>
            </a:fld>
            <a:endParaRPr lang="de-DE"/>
          </a:p>
        </p:txBody>
      </p:sp>
    </p:spTree>
    <p:extLst>
      <p:ext uri="{BB962C8B-B14F-4D97-AF65-F5344CB8AC3E}">
        <p14:creationId xmlns:p14="http://schemas.microsoft.com/office/powerpoint/2010/main" val="33991191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B3CDE41-453C-4636-A15E-A4A21E4896ED}" type="datetime1">
              <a:rPr lang="de-DE" smtClean="0"/>
              <a:t>16.10.2015</a:t>
            </a:fld>
            <a:endParaRPr lang="de-DE"/>
          </a:p>
        </p:txBody>
      </p:sp>
      <p:sp>
        <p:nvSpPr>
          <p:cNvPr id="4" name="Footer Placeholder 3"/>
          <p:cNvSpPr>
            <a:spLocks noGrp="1"/>
          </p:cNvSpPr>
          <p:nvPr>
            <p:ph type="ftr" sz="quarter" idx="11"/>
          </p:nvPr>
        </p:nvSpPr>
        <p:spPr/>
        <p:txBody>
          <a:bodyPr/>
          <a:lstStyle/>
          <a:p>
            <a:r>
              <a:rPr lang="de-DE" smtClean="0"/>
              <a:t>©2015 RusGenProject.com</a:t>
            </a:r>
            <a:endParaRPr lang="de-DE"/>
          </a:p>
        </p:txBody>
      </p:sp>
      <p:sp>
        <p:nvSpPr>
          <p:cNvPr id="5" name="Slide Number Placeholder 4"/>
          <p:cNvSpPr>
            <a:spLocks noGrp="1"/>
          </p:cNvSpPr>
          <p:nvPr>
            <p:ph type="sldNum" sz="quarter" idx="12"/>
          </p:nvPr>
        </p:nvSpPr>
        <p:spPr/>
        <p:txBody>
          <a:bodyPr/>
          <a:lstStyle/>
          <a:p>
            <a:fld id="{E7FF475B-3A72-4D88-A475-AFCC433FB725}" type="slidenum">
              <a:rPr lang="de-DE" smtClean="0"/>
              <a:t>‹#›</a:t>
            </a:fld>
            <a:endParaRPr lang="de-DE"/>
          </a:p>
        </p:txBody>
      </p:sp>
    </p:spTree>
    <p:extLst>
      <p:ext uri="{BB962C8B-B14F-4D97-AF65-F5344CB8AC3E}">
        <p14:creationId xmlns:p14="http://schemas.microsoft.com/office/powerpoint/2010/main" val="130167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de-DE"/>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5" name="Дата 4"/>
          <p:cNvSpPr>
            <a:spLocks noGrp="1"/>
          </p:cNvSpPr>
          <p:nvPr>
            <p:ph type="dt" sz="half" idx="10"/>
          </p:nvPr>
        </p:nvSpPr>
        <p:spPr/>
        <p:txBody>
          <a:bodyPr/>
          <a:lstStyle/>
          <a:p>
            <a:fld id="{588CCD82-6045-4992-8B96-68792C51F23F}" type="datetime1">
              <a:rPr lang="de-DE" smtClean="0"/>
              <a:t>16.10.2015</a:t>
            </a:fld>
            <a:endParaRPr lang="de-DE"/>
          </a:p>
        </p:txBody>
      </p:sp>
      <p:sp>
        <p:nvSpPr>
          <p:cNvPr id="6" name="Нижний колонтитул 5"/>
          <p:cNvSpPr>
            <a:spLocks noGrp="1"/>
          </p:cNvSpPr>
          <p:nvPr>
            <p:ph type="ftr" sz="quarter" idx="11"/>
          </p:nvPr>
        </p:nvSpPr>
        <p:spPr/>
        <p:txBody>
          <a:bodyPr/>
          <a:lstStyle/>
          <a:p>
            <a:r>
              <a:rPr lang="de-DE" smtClean="0"/>
              <a:t>©2015 RusGenProject.com</a:t>
            </a:r>
            <a:endParaRPr lang="de-DE"/>
          </a:p>
        </p:txBody>
      </p:sp>
      <p:sp>
        <p:nvSpPr>
          <p:cNvPr id="7" name="Номер слайда 6"/>
          <p:cNvSpPr>
            <a:spLocks noGrp="1"/>
          </p:cNvSpPr>
          <p:nvPr>
            <p:ph type="sldNum" sz="quarter" idx="12"/>
          </p:nvPr>
        </p:nvSpPr>
        <p:spPr/>
        <p:txBody>
          <a:bodyPr/>
          <a:lstStyle/>
          <a:p>
            <a:fld id="{3F234B76-EA16-4CAA-B9DF-592E83C64B04}" type="slidenum">
              <a:rPr lang="de-DE" smtClean="0"/>
              <a:t>‹#›</a:t>
            </a:fld>
            <a:endParaRPr lang="de-DE"/>
          </a:p>
        </p:txBody>
      </p:sp>
    </p:spTree>
    <p:extLst>
      <p:ext uri="{BB962C8B-B14F-4D97-AF65-F5344CB8AC3E}">
        <p14:creationId xmlns:p14="http://schemas.microsoft.com/office/powerpoint/2010/main" val="28088836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B5D07F1-6BB9-4BB8-81D5-931F250FE179}" type="datetime1">
              <a:rPr lang="de-DE" smtClean="0"/>
              <a:t>16.10.2015</a:t>
            </a:fld>
            <a:endParaRPr lang="de-DE"/>
          </a:p>
        </p:txBody>
      </p:sp>
      <p:sp>
        <p:nvSpPr>
          <p:cNvPr id="8" name="Footer Placeholder 7"/>
          <p:cNvSpPr>
            <a:spLocks noGrp="1"/>
          </p:cNvSpPr>
          <p:nvPr>
            <p:ph type="ftr" sz="quarter" idx="11"/>
          </p:nvPr>
        </p:nvSpPr>
        <p:spPr/>
        <p:txBody>
          <a:bodyPr/>
          <a:lstStyle>
            <a:lvl1pPr>
              <a:defRPr>
                <a:solidFill>
                  <a:srgbClr val="FFFFFF"/>
                </a:solidFill>
              </a:defRPr>
            </a:lvl1pPr>
          </a:lstStyle>
          <a:p>
            <a:r>
              <a:rPr lang="de-DE" smtClean="0"/>
              <a:t>©2015 RusGenProject.com</a:t>
            </a:r>
            <a:endParaRPr lang="de-DE"/>
          </a:p>
        </p:txBody>
      </p:sp>
      <p:sp>
        <p:nvSpPr>
          <p:cNvPr id="9" name="Slide Number Placeholder 8"/>
          <p:cNvSpPr>
            <a:spLocks noGrp="1"/>
          </p:cNvSpPr>
          <p:nvPr>
            <p:ph type="sldNum" sz="quarter" idx="12"/>
          </p:nvPr>
        </p:nvSpPr>
        <p:spPr/>
        <p:txBody>
          <a:bodyPr/>
          <a:lstStyle/>
          <a:p>
            <a:fld id="{E7FF475B-3A72-4D88-A475-AFCC433FB725}" type="slidenum">
              <a:rPr lang="de-DE" smtClean="0"/>
              <a:t>‹#›</a:t>
            </a:fld>
            <a:endParaRPr lang="de-DE"/>
          </a:p>
        </p:txBody>
      </p:sp>
    </p:spTree>
    <p:extLst>
      <p:ext uri="{BB962C8B-B14F-4D97-AF65-F5344CB8AC3E}">
        <p14:creationId xmlns:p14="http://schemas.microsoft.com/office/powerpoint/2010/main" val="1360083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436033A-C4D5-4DDD-AB70-710E9031D0EB}" type="datetime1">
              <a:rPr lang="de-DE" smtClean="0"/>
              <a:t>16.10.2015</a:t>
            </a:fld>
            <a:endParaRPr lang="de-D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de-DE" smtClean="0"/>
              <a:t>©2015 RusGenProject.com</a:t>
            </a:r>
            <a:endParaRPr lang="de-D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7FF475B-3A72-4D88-A475-AFCC433FB725}" type="slidenum">
              <a:rPr lang="de-DE" smtClean="0"/>
              <a:t>‹#›</a:t>
            </a:fld>
            <a:endParaRPr lang="de-DE"/>
          </a:p>
        </p:txBody>
      </p:sp>
    </p:spTree>
    <p:extLst>
      <p:ext uri="{BB962C8B-B14F-4D97-AF65-F5344CB8AC3E}">
        <p14:creationId xmlns:p14="http://schemas.microsoft.com/office/powerpoint/2010/main" val="19055492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8758AC2-E969-4E8E-A574-65E2ADE19E8B}" type="datetime1">
              <a:rPr lang="de-DE" smtClean="0"/>
              <a:t>16.10.2015</a:t>
            </a:fld>
            <a:endParaRPr lang="de-DE"/>
          </a:p>
        </p:txBody>
      </p:sp>
      <p:sp>
        <p:nvSpPr>
          <p:cNvPr id="6" name="Footer Placeholder 5"/>
          <p:cNvSpPr>
            <a:spLocks noGrp="1"/>
          </p:cNvSpPr>
          <p:nvPr>
            <p:ph type="ftr" sz="quarter" idx="11"/>
          </p:nvPr>
        </p:nvSpPr>
        <p:spPr/>
        <p:txBody>
          <a:bodyPr/>
          <a:lstStyle/>
          <a:p>
            <a:r>
              <a:rPr lang="de-DE" smtClean="0"/>
              <a:t>©2015 RusGenProject.com</a:t>
            </a:r>
            <a:endParaRPr lang="de-DE"/>
          </a:p>
        </p:txBody>
      </p:sp>
      <p:sp>
        <p:nvSpPr>
          <p:cNvPr id="7" name="Slide Number Placeholder 6"/>
          <p:cNvSpPr>
            <a:spLocks noGrp="1"/>
          </p:cNvSpPr>
          <p:nvPr>
            <p:ph type="sldNum" sz="quarter" idx="12"/>
          </p:nvPr>
        </p:nvSpPr>
        <p:spPr/>
        <p:txBody>
          <a:bodyPr/>
          <a:lstStyle/>
          <a:p>
            <a:fld id="{E7FF475B-3A72-4D88-A475-AFCC433FB725}" type="slidenum">
              <a:rPr lang="de-DE" smtClean="0"/>
              <a:t>‹#›</a:t>
            </a:fld>
            <a:endParaRPr lang="de-DE"/>
          </a:p>
        </p:txBody>
      </p:sp>
    </p:spTree>
    <p:extLst>
      <p:ext uri="{BB962C8B-B14F-4D97-AF65-F5344CB8AC3E}">
        <p14:creationId xmlns:p14="http://schemas.microsoft.com/office/powerpoint/2010/main" val="1108850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EBD573F-29F5-4DA0-8843-D30A71544F4C}" type="datetime1">
              <a:rPr lang="de-DE" smtClean="0"/>
              <a:t>16.10.2015</a:t>
            </a:fld>
            <a:endParaRPr lang="de-DE"/>
          </a:p>
        </p:txBody>
      </p:sp>
      <p:sp>
        <p:nvSpPr>
          <p:cNvPr id="5" name="Footer Placeholder 4"/>
          <p:cNvSpPr>
            <a:spLocks noGrp="1"/>
          </p:cNvSpPr>
          <p:nvPr>
            <p:ph type="ftr" sz="quarter" idx="11"/>
          </p:nvPr>
        </p:nvSpPr>
        <p:spPr/>
        <p:txBody>
          <a:bodyPr/>
          <a:lstStyle/>
          <a:p>
            <a:r>
              <a:rPr lang="de-DE" smtClean="0"/>
              <a:t>©2015 RusGenProject.com</a:t>
            </a:r>
            <a:endParaRPr lang="de-DE"/>
          </a:p>
        </p:txBody>
      </p:sp>
      <p:sp>
        <p:nvSpPr>
          <p:cNvPr id="6" name="Slide Number Placeholder 5"/>
          <p:cNvSpPr>
            <a:spLocks noGrp="1"/>
          </p:cNvSpPr>
          <p:nvPr>
            <p:ph type="sldNum" sz="quarter" idx="12"/>
          </p:nvPr>
        </p:nvSpPr>
        <p:spPr/>
        <p:txBody>
          <a:bodyPr/>
          <a:lstStyle/>
          <a:p>
            <a:fld id="{E7FF475B-3A72-4D88-A475-AFCC433FB725}" type="slidenum">
              <a:rPr lang="de-DE" smtClean="0"/>
              <a:t>‹#›</a:t>
            </a:fld>
            <a:endParaRPr lang="de-DE"/>
          </a:p>
        </p:txBody>
      </p:sp>
    </p:spTree>
    <p:extLst>
      <p:ext uri="{BB962C8B-B14F-4D97-AF65-F5344CB8AC3E}">
        <p14:creationId xmlns:p14="http://schemas.microsoft.com/office/powerpoint/2010/main" val="4872336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7808945-E41C-415B-8B1D-CAFEC0CD0A57}" type="datetime1">
              <a:rPr lang="de-DE" smtClean="0"/>
              <a:t>16.10.2015</a:t>
            </a:fld>
            <a:endParaRPr lang="de-DE"/>
          </a:p>
        </p:txBody>
      </p:sp>
      <p:sp>
        <p:nvSpPr>
          <p:cNvPr id="5" name="Footer Placeholder 4"/>
          <p:cNvSpPr>
            <a:spLocks noGrp="1"/>
          </p:cNvSpPr>
          <p:nvPr>
            <p:ph type="ftr" sz="quarter" idx="11"/>
          </p:nvPr>
        </p:nvSpPr>
        <p:spPr/>
        <p:txBody>
          <a:bodyPr/>
          <a:lstStyle/>
          <a:p>
            <a:r>
              <a:rPr lang="de-DE" smtClean="0"/>
              <a:t>©2015 RusGenProject.com</a:t>
            </a:r>
            <a:endParaRPr lang="de-DE"/>
          </a:p>
        </p:txBody>
      </p:sp>
      <p:sp>
        <p:nvSpPr>
          <p:cNvPr id="6" name="Slide Number Placeholder 5"/>
          <p:cNvSpPr>
            <a:spLocks noGrp="1"/>
          </p:cNvSpPr>
          <p:nvPr>
            <p:ph type="sldNum" sz="quarter" idx="12"/>
          </p:nvPr>
        </p:nvSpPr>
        <p:spPr/>
        <p:txBody>
          <a:bodyPr/>
          <a:lstStyle/>
          <a:p>
            <a:fld id="{E7FF475B-3A72-4D88-A475-AFCC433FB725}" type="slidenum">
              <a:rPr lang="de-DE" smtClean="0"/>
              <a:t>‹#›</a:t>
            </a:fld>
            <a:endParaRPr lang="de-DE"/>
          </a:p>
        </p:txBody>
      </p:sp>
    </p:spTree>
    <p:extLst>
      <p:ext uri="{BB962C8B-B14F-4D97-AF65-F5344CB8AC3E}">
        <p14:creationId xmlns:p14="http://schemas.microsoft.com/office/powerpoint/2010/main" val="2199087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de-DE"/>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7" name="Дата 6"/>
          <p:cNvSpPr>
            <a:spLocks noGrp="1"/>
          </p:cNvSpPr>
          <p:nvPr>
            <p:ph type="dt" sz="half" idx="10"/>
          </p:nvPr>
        </p:nvSpPr>
        <p:spPr/>
        <p:txBody>
          <a:bodyPr/>
          <a:lstStyle/>
          <a:p>
            <a:fld id="{2E1E35DF-EB62-493D-A800-2A3CD9D05A33}" type="datetime1">
              <a:rPr lang="de-DE" smtClean="0"/>
              <a:t>16.10.2015</a:t>
            </a:fld>
            <a:endParaRPr lang="de-DE"/>
          </a:p>
        </p:txBody>
      </p:sp>
      <p:sp>
        <p:nvSpPr>
          <p:cNvPr id="8" name="Нижний колонтитул 7"/>
          <p:cNvSpPr>
            <a:spLocks noGrp="1"/>
          </p:cNvSpPr>
          <p:nvPr>
            <p:ph type="ftr" sz="quarter" idx="11"/>
          </p:nvPr>
        </p:nvSpPr>
        <p:spPr/>
        <p:txBody>
          <a:bodyPr/>
          <a:lstStyle/>
          <a:p>
            <a:r>
              <a:rPr lang="de-DE" smtClean="0"/>
              <a:t>©2015 RusGenProject.com</a:t>
            </a:r>
            <a:endParaRPr lang="de-DE"/>
          </a:p>
        </p:txBody>
      </p:sp>
      <p:sp>
        <p:nvSpPr>
          <p:cNvPr id="9" name="Номер слайда 8"/>
          <p:cNvSpPr>
            <a:spLocks noGrp="1"/>
          </p:cNvSpPr>
          <p:nvPr>
            <p:ph type="sldNum" sz="quarter" idx="12"/>
          </p:nvPr>
        </p:nvSpPr>
        <p:spPr/>
        <p:txBody>
          <a:bodyPr/>
          <a:lstStyle/>
          <a:p>
            <a:fld id="{3F234B76-EA16-4CAA-B9DF-592E83C64B04}" type="slidenum">
              <a:rPr lang="de-DE" smtClean="0"/>
              <a:t>‹#›</a:t>
            </a:fld>
            <a:endParaRPr lang="de-DE"/>
          </a:p>
        </p:txBody>
      </p:sp>
    </p:spTree>
    <p:extLst>
      <p:ext uri="{BB962C8B-B14F-4D97-AF65-F5344CB8AC3E}">
        <p14:creationId xmlns:p14="http://schemas.microsoft.com/office/powerpoint/2010/main" val="3636897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de-DE"/>
          </a:p>
        </p:txBody>
      </p:sp>
      <p:sp>
        <p:nvSpPr>
          <p:cNvPr id="3" name="Дата 2"/>
          <p:cNvSpPr>
            <a:spLocks noGrp="1"/>
          </p:cNvSpPr>
          <p:nvPr>
            <p:ph type="dt" sz="half" idx="10"/>
          </p:nvPr>
        </p:nvSpPr>
        <p:spPr/>
        <p:txBody>
          <a:bodyPr/>
          <a:lstStyle/>
          <a:p>
            <a:fld id="{6B995F6C-4265-4236-9EC9-189C0BB1A846}" type="datetime1">
              <a:rPr lang="de-DE" smtClean="0"/>
              <a:t>16.10.2015</a:t>
            </a:fld>
            <a:endParaRPr lang="de-DE"/>
          </a:p>
        </p:txBody>
      </p:sp>
      <p:sp>
        <p:nvSpPr>
          <p:cNvPr id="4" name="Нижний колонтитул 3"/>
          <p:cNvSpPr>
            <a:spLocks noGrp="1"/>
          </p:cNvSpPr>
          <p:nvPr>
            <p:ph type="ftr" sz="quarter" idx="11"/>
          </p:nvPr>
        </p:nvSpPr>
        <p:spPr/>
        <p:txBody>
          <a:bodyPr/>
          <a:lstStyle/>
          <a:p>
            <a:r>
              <a:rPr lang="de-DE" smtClean="0"/>
              <a:t>©2015 RusGenProject.com</a:t>
            </a:r>
            <a:endParaRPr lang="de-DE"/>
          </a:p>
        </p:txBody>
      </p:sp>
      <p:sp>
        <p:nvSpPr>
          <p:cNvPr id="5" name="Номер слайда 4"/>
          <p:cNvSpPr>
            <a:spLocks noGrp="1"/>
          </p:cNvSpPr>
          <p:nvPr>
            <p:ph type="sldNum" sz="quarter" idx="12"/>
          </p:nvPr>
        </p:nvSpPr>
        <p:spPr/>
        <p:txBody>
          <a:bodyPr/>
          <a:lstStyle/>
          <a:p>
            <a:fld id="{3F234B76-EA16-4CAA-B9DF-592E83C64B04}" type="slidenum">
              <a:rPr lang="de-DE" smtClean="0"/>
              <a:t>‹#›</a:t>
            </a:fld>
            <a:endParaRPr lang="de-DE"/>
          </a:p>
        </p:txBody>
      </p:sp>
    </p:spTree>
    <p:extLst>
      <p:ext uri="{BB962C8B-B14F-4D97-AF65-F5344CB8AC3E}">
        <p14:creationId xmlns:p14="http://schemas.microsoft.com/office/powerpoint/2010/main" val="2681933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F80C2EF-A950-4CB6-AADD-5509AEBA6C3A}" type="datetime1">
              <a:rPr lang="de-DE" smtClean="0"/>
              <a:t>16.10.2015</a:t>
            </a:fld>
            <a:endParaRPr lang="de-DE"/>
          </a:p>
        </p:txBody>
      </p:sp>
      <p:sp>
        <p:nvSpPr>
          <p:cNvPr id="3" name="Нижний колонтитул 2"/>
          <p:cNvSpPr>
            <a:spLocks noGrp="1"/>
          </p:cNvSpPr>
          <p:nvPr>
            <p:ph type="ftr" sz="quarter" idx="11"/>
          </p:nvPr>
        </p:nvSpPr>
        <p:spPr/>
        <p:txBody>
          <a:bodyPr/>
          <a:lstStyle/>
          <a:p>
            <a:r>
              <a:rPr lang="de-DE" smtClean="0"/>
              <a:t>©2015 RusGenProject.com</a:t>
            </a:r>
            <a:endParaRPr lang="de-DE"/>
          </a:p>
        </p:txBody>
      </p:sp>
      <p:sp>
        <p:nvSpPr>
          <p:cNvPr id="4" name="Номер слайда 3"/>
          <p:cNvSpPr>
            <a:spLocks noGrp="1"/>
          </p:cNvSpPr>
          <p:nvPr>
            <p:ph type="sldNum" sz="quarter" idx="12"/>
          </p:nvPr>
        </p:nvSpPr>
        <p:spPr/>
        <p:txBody>
          <a:bodyPr/>
          <a:lstStyle/>
          <a:p>
            <a:fld id="{3F234B76-EA16-4CAA-B9DF-592E83C64B04}" type="slidenum">
              <a:rPr lang="de-DE" smtClean="0"/>
              <a:t>‹#›</a:t>
            </a:fld>
            <a:endParaRPr lang="de-DE"/>
          </a:p>
        </p:txBody>
      </p:sp>
    </p:spTree>
    <p:extLst>
      <p:ext uri="{BB962C8B-B14F-4D97-AF65-F5344CB8AC3E}">
        <p14:creationId xmlns:p14="http://schemas.microsoft.com/office/powerpoint/2010/main" val="1428375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de-DE"/>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CDA17D0-78F2-490E-849A-061EAF3353B6}" type="datetime1">
              <a:rPr lang="de-DE" smtClean="0"/>
              <a:t>16.10.2015</a:t>
            </a:fld>
            <a:endParaRPr lang="de-DE"/>
          </a:p>
        </p:txBody>
      </p:sp>
      <p:sp>
        <p:nvSpPr>
          <p:cNvPr id="6" name="Нижний колонтитул 5"/>
          <p:cNvSpPr>
            <a:spLocks noGrp="1"/>
          </p:cNvSpPr>
          <p:nvPr>
            <p:ph type="ftr" sz="quarter" idx="11"/>
          </p:nvPr>
        </p:nvSpPr>
        <p:spPr/>
        <p:txBody>
          <a:bodyPr/>
          <a:lstStyle/>
          <a:p>
            <a:r>
              <a:rPr lang="de-DE" smtClean="0"/>
              <a:t>©2015 RusGenProject.com</a:t>
            </a:r>
            <a:endParaRPr lang="de-DE"/>
          </a:p>
        </p:txBody>
      </p:sp>
      <p:sp>
        <p:nvSpPr>
          <p:cNvPr id="7" name="Номер слайда 6"/>
          <p:cNvSpPr>
            <a:spLocks noGrp="1"/>
          </p:cNvSpPr>
          <p:nvPr>
            <p:ph type="sldNum" sz="quarter" idx="12"/>
          </p:nvPr>
        </p:nvSpPr>
        <p:spPr/>
        <p:txBody>
          <a:bodyPr/>
          <a:lstStyle/>
          <a:p>
            <a:fld id="{3F234B76-EA16-4CAA-B9DF-592E83C64B04}" type="slidenum">
              <a:rPr lang="de-DE" smtClean="0"/>
              <a:t>‹#›</a:t>
            </a:fld>
            <a:endParaRPr lang="de-DE"/>
          </a:p>
        </p:txBody>
      </p:sp>
    </p:spTree>
    <p:extLst>
      <p:ext uri="{BB962C8B-B14F-4D97-AF65-F5344CB8AC3E}">
        <p14:creationId xmlns:p14="http://schemas.microsoft.com/office/powerpoint/2010/main" val="2893178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de-DE"/>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187A679-8D29-41ED-B0E6-932DC19A430F}" type="datetime1">
              <a:rPr lang="de-DE" smtClean="0"/>
              <a:t>16.10.2015</a:t>
            </a:fld>
            <a:endParaRPr lang="de-DE"/>
          </a:p>
        </p:txBody>
      </p:sp>
      <p:sp>
        <p:nvSpPr>
          <p:cNvPr id="6" name="Нижний колонтитул 5"/>
          <p:cNvSpPr>
            <a:spLocks noGrp="1"/>
          </p:cNvSpPr>
          <p:nvPr>
            <p:ph type="ftr" sz="quarter" idx="11"/>
          </p:nvPr>
        </p:nvSpPr>
        <p:spPr/>
        <p:txBody>
          <a:bodyPr/>
          <a:lstStyle/>
          <a:p>
            <a:r>
              <a:rPr lang="de-DE" smtClean="0"/>
              <a:t>©2015 RusGenProject.com</a:t>
            </a:r>
            <a:endParaRPr lang="de-DE"/>
          </a:p>
        </p:txBody>
      </p:sp>
      <p:sp>
        <p:nvSpPr>
          <p:cNvPr id="7" name="Номер слайда 6"/>
          <p:cNvSpPr>
            <a:spLocks noGrp="1"/>
          </p:cNvSpPr>
          <p:nvPr>
            <p:ph type="sldNum" sz="quarter" idx="12"/>
          </p:nvPr>
        </p:nvSpPr>
        <p:spPr/>
        <p:txBody>
          <a:bodyPr/>
          <a:lstStyle/>
          <a:p>
            <a:fld id="{3F234B76-EA16-4CAA-B9DF-592E83C64B04}" type="slidenum">
              <a:rPr lang="de-DE" smtClean="0"/>
              <a:t>‹#›</a:t>
            </a:fld>
            <a:endParaRPr lang="de-DE"/>
          </a:p>
        </p:txBody>
      </p:sp>
    </p:spTree>
    <p:extLst>
      <p:ext uri="{BB962C8B-B14F-4D97-AF65-F5344CB8AC3E}">
        <p14:creationId xmlns:p14="http://schemas.microsoft.com/office/powerpoint/2010/main" val="2811919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de-DE"/>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95CDA-F7E8-4AE2-97BE-54C437947233}" type="datetime1">
              <a:rPr lang="de-DE" smtClean="0"/>
              <a:t>16.10.2015</a:t>
            </a:fld>
            <a:endParaRPr lang="de-DE"/>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©2015 RusGenProject.com</a:t>
            </a:r>
            <a:endParaRPr lang="de-DE"/>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234B76-EA16-4CAA-B9DF-592E83C64B04}" type="slidenum">
              <a:rPr lang="de-DE" smtClean="0"/>
              <a:t>‹#›</a:t>
            </a:fld>
            <a:endParaRPr lang="de-DE"/>
          </a:p>
        </p:txBody>
      </p:sp>
    </p:spTree>
    <p:extLst>
      <p:ext uri="{BB962C8B-B14F-4D97-AF65-F5344CB8AC3E}">
        <p14:creationId xmlns:p14="http://schemas.microsoft.com/office/powerpoint/2010/main" val="23146362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de-DE"/>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03ECD6-C463-4779-834E-6578C354571B}" type="datetime1">
              <a:rPr lang="de-DE" smtClean="0"/>
              <a:t>16.10.2015</a:t>
            </a:fld>
            <a:endParaRPr lang="de-DE"/>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©2015 RusGenProject.com</a:t>
            </a:r>
            <a:endParaRPr lang="de-DE"/>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2C110-B35F-4EC8-B13C-828EB7AB3972}" type="slidenum">
              <a:rPr lang="de-DE" smtClean="0"/>
              <a:t>‹#›</a:t>
            </a:fld>
            <a:endParaRPr lang="de-DE"/>
          </a:p>
        </p:txBody>
      </p:sp>
    </p:spTree>
    <p:extLst>
      <p:ext uri="{BB962C8B-B14F-4D97-AF65-F5344CB8AC3E}">
        <p14:creationId xmlns:p14="http://schemas.microsoft.com/office/powerpoint/2010/main" val="25631102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de-DE"/>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3937F2-E092-4A8F-B49D-0B7A60EE0459}" type="datetime1">
              <a:rPr lang="de-DE" smtClean="0"/>
              <a:t>16.10.2015</a:t>
            </a:fld>
            <a:endParaRPr lang="de-DE"/>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©2015 RusGenProject.com</a:t>
            </a:r>
            <a:endParaRPr lang="de-DE"/>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4092-2CFD-43B5-9EA8-9D4CC39DB816}" type="slidenum">
              <a:rPr lang="de-DE" smtClean="0"/>
              <a:t>‹#›</a:t>
            </a:fld>
            <a:endParaRPr lang="de-DE"/>
          </a:p>
        </p:txBody>
      </p:sp>
    </p:spTree>
    <p:extLst>
      <p:ext uri="{BB962C8B-B14F-4D97-AF65-F5344CB8AC3E}">
        <p14:creationId xmlns:p14="http://schemas.microsoft.com/office/powerpoint/2010/main" val="287454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F39A2F8-15D0-4B75-87C3-C05897C52810}" type="datetime1">
              <a:rPr lang="de-DE" smtClean="0"/>
              <a:t>16.10.2015</a:t>
            </a:fld>
            <a:endParaRPr lang="de-D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de-DE" smtClean="0"/>
              <a:t>©2015 RusGenProject.com</a:t>
            </a:r>
            <a:endParaRPr lang="de-D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7FF475B-3A72-4D88-A475-AFCC433FB725}" type="slidenum">
              <a:rPr lang="de-DE" smtClean="0"/>
              <a:t>‹#›</a:t>
            </a:fld>
            <a:endParaRPr lang="de-DE"/>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6804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0.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0.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0.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rusgenproject.com/" TargetMode="Externa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hyperlink" Target="http://soldat.ru/spravka/locality/sssr/" TargetMode="Externa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1</a:t>
            </a:fld>
            <a:endParaRPr lang="de-DE" dirty="0">
              <a:latin typeface="Merriweather" panose="02060503050406030704" pitchFamily="18" charset="-52"/>
            </a:endParaRPr>
          </a:p>
        </p:txBody>
      </p:sp>
      <p:sp>
        <p:nvSpPr>
          <p:cNvPr id="4" name="Заголовок 3"/>
          <p:cNvSpPr>
            <a:spLocks noGrp="1"/>
          </p:cNvSpPr>
          <p:nvPr>
            <p:ph type="title" idx="4294967295"/>
          </p:nvPr>
        </p:nvSpPr>
        <p:spPr>
          <a:xfrm>
            <a:off x="584170" y="3918074"/>
            <a:ext cx="7523659" cy="1325563"/>
          </a:xfrm>
        </p:spPr>
        <p:txBody>
          <a:bodyPr>
            <a:normAutofit fontScale="90000"/>
          </a:bodyPr>
          <a:lstStyle/>
          <a:p>
            <a:pPr algn="ctr">
              <a:lnSpc>
                <a:spcPct val="100000"/>
              </a:lnSpc>
            </a:pPr>
            <a:r>
              <a:rPr lang="en-US" dirty="0">
                <a:latin typeface="Merriweather" panose="02060503050406030704" pitchFamily="18" charset="-52"/>
              </a:rPr>
              <a:t>Tracing heirs through Ukrainian archives: </a:t>
            </a:r>
            <a:r>
              <a:rPr lang="en-US" dirty="0" smtClean="0">
                <a:latin typeface="Merriweather" panose="02060503050406030704" pitchFamily="18" charset="-52"/>
              </a:rPr>
              <a:t/>
            </a:r>
            <a:br>
              <a:rPr lang="en-US" dirty="0" smtClean="0">
                <a:latin typeface="Merriweather" panose="02060503050406030704" pitchFamily="18" charset="-52"/>
              </a:rPr>
            </a:br>
            <a:r>
              <a:rPr lang="en-US" dirty="0">
                <a:latin typeface="Merriweather" panose="02060503050406030704" pitchFamily="18" charset="-52"/>
              </a:rPr>
              <a:t/>
            </a:r>
            <a:br>
              <a:rPr lang="en-US" dirty="0">
                <a:latin typeface="Merriweather" panose="02060503050406030704" pitchFamily="18" charset="-52"/>
              </a:rPr>
            </a:br>
            <a:r>
              <a:rPr lang="en-US" dirty="0" smtClean="0">
                <a:latin typeface="Merriweather" panose="02060503050406030704" pitchFamily="18" charset="-52"/>
              </a:rPr>
              <a:t>Detective </a:t>
            </a:r>
            <a:r>
              <a:rPr lang="en-US" dirty="0">
                <a:latin typeface="Merriweather" panose="02060503050406030704" pitchFamily="18" charset="-52"/>
              </a:rPr>
              <a:t>stories of metrical records and censuses</a:t>
            </a:r>
            <a:endParaRPr lang="de-DE" dirty="0">
              <a:latin typeface="Merriweather" panose="02060503050406030704" pitchFamily="18" charset="-52"/>
            </a:endParaRPr>
          </a:p>
        </p:txBody>
      </p:sp>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34260" t="6007" r="18491" b="5208"/>
          <a:stretch/>
        </p:blipFill>
        <p:spPr>
          <a:xfrm>
            <a:off x="8508989" y="1319637"/>
            <a:ext cx="3132000" cy="3924000"/>
          </a:xfrm>
          <a:prstGeom prst="rect">
            <a:avLst/>
          </a:prstGeom>
        </p:spPr>
      </p:pic>
      <p:sp>
        <p:nvSpPr>
          <p:cNvPr id="3" name="TextBox 2"/>
          <p:cNvSpPr txBox="1"/>
          <p:nvPr/>
        </p:nvSpPr>
        <p:spPr>
          <a:xfrm>
            <a:off x="8508989" y="5528545"/>
            <a:ext cx="3132000" cy="646331"/>
          </a:xfrm>
          <a:prstGeom prst="rect">
            <a:avLst/>
          </a:prstGeom>
          <a:noFill/>
        </p:spPr>
        <p:txBody>
          <a:bodyPr wrap="square" rtlCol="0">
            <a:spAutoFit/>
          </a:bodyPr>
          <a:lstStyle/>
          <a:p>
            <a:pPr algn="ctr"/>
            <a:r>
              <a:rPr lang="en-US" dirty="0" smtClean="0">
                <a:latin typeface="Merriweather" panose="02060503050406030704" pitchFamily="18" charset="-52"/>
              </a:rPr>
              <a:t>Kirill Chashchin CFE, </a:t>
            </a:r>
          </a:p>
          <a:p>
            <a:pPr algn="ctr"/>
            <a:r>
              <a:rPr lang="en-US" dirty="0" smtClean="0">
                <a:latin typeface="Merriweather" panose="02060503050406030704" pitchFamily="18" charset="-52"/>
              </a:rPr>
              <a:t>APG member</a:t>
            </a:r>
            <a:endParaRPr lang="de-DE" dirty="0">
              <a:latin typeface="Merriweather" panose="02060503050406030704" pitchFamily="18" charset="-52"/>
            </a:endParaRPr>
          </a:p>
        </p:txBody>
      </p:sp>
    </p:spTree>
    <p:extLst>
      <p:ext uri="{BB962C8B-B14F-4D97-AF65-F5344CB8AC3E}">
        <p14:creationId xmlns:p14="http://schemas.microsoft.com/office/powerpoint/2010/main" val="29605791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pc="0" dirty="0" smtClean="0">
                <a:solidFill>
                  <a:schemeClr val="tx1"/>
                </a:solidFill>
                <a:latin typeface="Merriweather" panose="02060503050406030704" pitchFamily="18" charset="-52"/>
              </a:rPr>
              <a:t>Contact archive</a:t>
            </a:r>
            <a:endParaRPr lang="de-DE" spc="0" dirty="0">
              <a:solidFill>
                <a:schemeClr val="tx1"/>
              </a:solidFill>
              <a:latin typeface="Merriweather" panose="02060503050406030704" pitchFamily="18" charset="-52"/>
            </a:endParaRPr>
          </a:p>
        </p:txBody>
      </p:sp>
      <p:sp>
        <p:nvSpPr>
          <p:cNvPr id="3" name="Объект 2"/>
          <p:cNvSpPr>
            <a:spLocks noGrp="1"/>
          </p:cNvSpPr>
          <p:nvPr>
            <p:ph sz="half" idx="1"/>
          </p:nvPr>
        </p:nvSpPr>
        <p:spPr/>
        <p:txBody>
          <a:bodyPr/>
          <a:lstStyle/>
          <a:p>
            <a:pPr>
              <a:lnSpc>
                <a:spcPct val="100000"/>
              </a:lnSpc>
              <a:spcAft>
                <a:spcPts val="0"/>
              </a:spcAft>
            </a:pPr>
            <a:r>
              <a:rPr lang="en-US" dirty="0" smtClean="0">
                <a:latin typeface="Merriweather" panose="02060503050406030704" pitchFamily="18" charset="-52"/>
              </a:rPr>
              <a:t>Write to the archive </a:t>
            </a:r>
            <a:r>
              <a:rPr lang="en-US" dirty="0" smtClean="0">
                <a:latin typeface="Merriweather" panose="02060503050406030704" pitchFamily="18" charset="-52"/>
              </a:rPr>
              <a:t>directly (write, call to be sure your letter received, call to be sure it is assigned to the archivist to act, send payment, call to make sure they received it…)</a:t>
            </a:r>
            <a:endParaRPr lang="en-US" dirty="0" smtClean="0">
              <a:latin typeface="Merriweather" panose="02060503050406030704" pitchFamily="18" charset="-52"/>
            </a:endParaRPr>
          </a:p>
          <a:p>
            <a:pPr>
              <a:lnSpc>
                <a:spcPct val="100000"/>
              </a:lnSpc>
              <a:spcAft>
                <a:spcPts val="0"/>
              </a:spcAft>
            </a:pPr>
            <a:r>
              <a:rPr lang="en-US" dirty="0" smtClean="0">
                <a:latin typeface="Merriweather" panose="02060503050406030704" pitchFamily="18" charset="-52"/>
              </a:rPr>
              <a:t>Find a local </a:t>
            </a:r>
            <a:r>
              <a:rPr lang="en-US" dirty="0" smtClean="0">
                <a:latin typeface="Merriweather" panose="02060503050406030704" pitchFamily="18" charset="-52"/>
              </a:rPr>
              <a:t>researcher.</a:t>
            </a:r>
            <a:endParaRPr lang="en-US" dirty="0" smtClean="0">
              <a:latin typeface="Merriweather" panose="02060503050406030704" pitchFamily="18" charset="-52"/>
            </a:endParaRPr>
          </a:p>
          <a:p>
            <a:endParaRPr lang="de-DE" dirty="0"/>
          </a:p>
        </p:txBody>
      </p:sp>
      <p:sp>
        <p:nvSpPr>
          <p:cNvPr id="4" name="Нижний колонтитул 3"/>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7" name="Номер слайда 6"/>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10</a:t>
            </a:fld>
            <a:endParaRPr lang="de-DE" dirty="0">
              <a:latin typeface="Merriweather" panose="02060503050406030704" pitchFamily="18" charset="-52"/>
            </a:endParaRPr>
          </a:p>
        </p:txBody>
      </p:sp>
    </p:spTree>
    <p:extLst>
      <p:ext uri="{BB962C8B-B14F-4D97-AF65-F5344CB8AC3E}">
        <p14:creationId xmlns:p14="http://schemas.microsoft.com/office/powerpoint/2010/main" val="705320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3" name="Номер слайда 2"/>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11</a:t>
            </a:fld>
            <a:endParaRPr lang="de-DE" dirty="0">
              <a:latin typeface="Merriweather" panose="02060503050406030704" pitchFamily="18" charset="-52"/>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065" y="387178"/>
            <a:ext cx="9072413" cy="329184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483" y="2884286"/>
            <a:ext cx="4781241" cy="3291840"/>
          </a:xfrm>
          <a:prstGeom prst="rect">
            <a:avLst/>
          </a:prstGeom>
        </p:spPr>
      </p:pic>
      <p:sp>
        <p:nvSpPr>
          <p:cNvPr id="8" name="TextBox 7"/>
          <p:cNvSpPr txBox="1"/>
          <p:nvPr/>
        </p:nvSpPr>
        <p:spPr>
          <a:xfrm>
            <a:off x="111211" y="5239265"/>
            <a:ext cx="3867665" cy="369332"/>
          </a:xfrm>
          <a:prstGeom prst="rect">
            <a:avLst/>
          </a:prstGeom>
          <a:noFill/>
        </p:spPr>
        <p:txBody>
          <a:bodyPr wrap="square" rtlCol="0">
            <a:spAutoFit/>
          </a:bodyPr>
          <a:lstStyle/>
          <a:p>
            <a:r>
              <a:rPr lang="en-US" dirty="0" smtClean="0">
                <a:latin typeface="Merriweather" panose="02060503050406030704" pitchFamily="18" charset="-52"/>
              </a:rPr>
              <a:t>Chernihiv archive</a:t>
            </a:r>
            <a:endParaRPr lang="de-DE" dirty="0">
              <a:latin typeface="Merriweather" panose="02060503050406030704" pitchFamily="18" charset="-52"/>
            </a:endParaRPr>
          </a:p>
        </p:txBody>
      </p:sp>
    </p:spTree>
    <p:extLst>
      <p:ext uri="{BB962C8B-B14F-4D97-AF65-F5344CB8AC3E}">
        <p14:creationId xmlns:p14="http://schemas.microsoft.com/office/powerpoint/2010/main" val="2130991351"/>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3" name="Номер слайда 2"/>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12</a:t>
            </a:fld>
            <a:endParaRPr lang="de-DE" dirty="0">
              <a:latin typeface="Merriweather" panose="02060503050406030704" pitchFamily="18" charset="-52"/>
            </a:endParaRPr>
          </a:p>
        </p:txBody>
      </p:sp>
      <p:sp>
        <p:nvSpPr>
          <p:cNvPr id="8" name="TextBox 7"/>
          <p:cNvSpPr txBox="1"/>
          <p:nvPr/>
        </p:nvSpPr>
        <p:spPr>
          <a:xfrm>
            <a:off x="111211" y="5239265"/>
            <a:ext cx="3867665" cy="369332"/>
          </a:xfrm>
          <a:prstGeom prst="rect">
            <a:avLst/>
          </a:prstGeom>
          <a:noFill/>
        </p:spPr>
        <p:txBody>
          <a:bodyPr wrap="square" rtlCol="0">
            <a:spAutoFit/>
          </a:bodyPr>
          <a:lstStyle/>
          <a:p>
            <a:r>
              <a:rPr lang="en-US" dirty="0" smtClean="0">
                <a:latin typeface="Merriweather" panose="02060503050406030704" pitchFamily="18" charset="-52"/>
              </a:rPr>
              <a:t>Poltava archive</a:t>
            </a:r>
            <a:endParaRPr lang="de-DE" dirty="0">
              <a:latin typeface="Merriweather" panose="02060503050406030704" pitchFamily="18" charset="-52"/>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6185" y="600678"/>
            <a:ext cx="8065091" cy="5007919"/>
          </a:xfrm>
          <a:prstGeom prst="rect">
            <a:avLst/>
          </a:prstGeom>
        </p:spPr>
      </p:pic>
    </p:spTree>
    <p:extLst>
      <p:ext uri="{BB962C8B-B14F-4D97-AF65-F5344CB8AC3E}">
        <p14:creationId xmlns:p14="http://schemas.microsoft.com/office/powerpoint/2010/main" val="3735378877"/>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3" name="Номер слайда 2"/>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13</a:t>
            </a:fld>
            <a:endParaRPr lang="de-DE" dirty="0">
              <a:latin typeface="Merriweather" panose="02060503050406030704" pitchFamily="18" charset="-52"/>
            </a:endParaRPr>
          </a:p>
        </p:txBody>
      </p:sp>
      <p:sp>
        <p:nvSpPr>
          <p:cNvPr id="8" name="TextBox 7"/>
          <p:cNvSpPr txBox="1"/>
          <p:nvPr/>
        </p:nvSpPr>
        <p:spPr>
          <a:xfrm>
            <a:off x="111211" y="5239265"/>
            <a:ext cx="3867665" cy="369332"/>
          </a:xfrm>
          <a:prstGeom prst="rect">
            <a:avLst/>
          </a:prstGeom>
          <a:noFill/>
        </p:spPr>
        <p:txBody>
          <a:bodyPr wrap="square" rtlCol="0">
            <a:spAutoFit/>
          </a:bodyPr>
          <a:lstStyle/>
          <a:p>
            <a:r>
              <a:rPr lang="en-US" dirty="0" smtClean="0">
                <a:latin typeface="Merriweather" panose="02060503050406030704" pitchFamily="18" charset="-52"/>
              </a:rPr>
              <a:t>Odessa archive</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07" y="224481"/>
            <a:ext cx="3425912" cy="2283941"/>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85" y="224481"/>
            <a:ext cx="3904735" cy="5857103"/>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4852" y="216225"/>
            <a:ext cx="3910239" cy="5865359"/>
          </a:xfrm>
          <a:prstGeom prst="rect">
            <a:avLst/>
          </a:prstGeom>
        </p:spPr>
      </p:pic>
    </p:spTree>
    <p:extLst>
      <p:ext uri="{BB962C8B-B14F-4D97-AF65-F5344CB8AC3E}">
        <p14:creationId xmlns:p14="http://schemas.microsoft.com/office/powerpoint/2010/main" val="2453924399"/>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3" name="Номер слайда 2"/>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14</a:t>
            </a:fld>
            <a:endParaRPr lang="de-DE" dirty="0">
              <a:latin typeface="Merriweather" panose="02060503050406030704" pitchFamily="18" charset="-52"/>
            </a:endParaRPr>
          </a:p>
        </p:txBody>
      </p:sp>
      <p:sp>
        <p:nvSpPr>
          <p:cNvPr id="8" name="TextBox 7"/>
          <p:cNvSpPr txBox="1"/>
          <p:nvPr/>
        </p:nvSpPr>
        <p:spPr>
          <a:xfrm>
            <a:off x="111211" y="5239265"/>
            <a:ext cx="3867665" cy="369332"/>
          </a:xfrm>
          <a:prstGeom prst="rect">
            <a:avLst/>
          </a:prstGeom>
          <a:noFill/>
        </p:spPr>
        <p:txBody>
          <a:bodyPr wrap="square" rtlCol="0">
            <a:spAutoFit/>
          </a:bodyPr>
          <a:lstStyle/>
          <a:p>
            <a:r>
              <a:rPr lang="en-US" dirty="0" err="1" smtClean="0">
                <a:latin typeface="Merriweather" panose="02060503050406030704" pitchFamily="18" charset="-52"/>
              </a:rPr>
              <a:t>Lviv</a:t>
            </a:r>
            <a:r>
              <a:rPr lang="en-US" dirty="0" smtClean="0">
                <a:latin typeface="Merriweather" panose="02060503050406030704" pitchFamily="18" charset="-52"/>
              </a:rPr>
              <a:t> archive</a:t>
            </a:r>
            <a:endParaRPr lang="de-DE" dirty="0">
              <a:latin typeface="Merriweather" panose="02060503050406030704" pitchFamily="18" charset="-52"/>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7615" y="369332"/>
            <a:ext cx="3492843" cy="5239265"/>
          </a:xfrm>
          <a:prstGeom prst="rect">
            <a:avLst/>
          </a:prstGeom>
        </p:spPr>
      </p:pic>
    </p:spTree>
    <p:extLst>
      <p:ext uri="{BB962C8B-B14F-4D97-AF65-F5344CB8AC3E}">
        <p14:creationId xmlns:p14="http://schemas.microsoft.com/office/powerpoint/2010/main" val="4081184920"/>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3" name="Номер слайда 2"/>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15</a:t>
            </a:fld>
            <a:endParaRPr lang="de-DE" dirty="0">
              <a:latin typeface="Merriweather" panose="02060503050406030704" pitchFamily="18" charset="-52"/>
            </a:endParaRPr>
          </a:p>
        </p:txBody>
      </p:sp>
      <p:sp>
        <p:nvSpPr>
          <p:cNvPr id="8" name="TextBox 7"/>
          <p:cNvSpPr txBox="1"/>
          <p:nvPr/>
        </p:nvSpPr>
        <p:spPr>
          <a:xfrm>
            <a:off x="111211" y="5239265"/>
            <a:ext cx="3867665" cy="923330"/>
          </a:xfrm>
          <a:prstGeom prst="rect">
            <a:avLst/>
          </a:prstGeom>
          <a:noFill/>
        </p:spPr>
        <p:txBody>
          <a:bodyPr wrap="square" rtlCol="0">
            <a:spAutoFit/>
          </a:bodyPr>
          <a:lstStyle/>
          <a:p>
            <a:pPr>
              <a:spcBef>
                <a:spcPts val="600"/>
              </a:spcBef>
            </a:pPr>
            <a:r>
              <a:rPr lang="en-US" dirty="0" err="1" smtClean="0">
                <a:latin typeface="Merriweather" panose="02060503050406030704" pitchFamily="18" charset="-52"/>
              </a:rPr>
              <a:t>Zdolbuniv</a:t>
            </a:r>
            <a:r>
              <a:rPr lang="en-US" dirty="0" smtClean="0">
                <a:latin typeface="Merriweather" panose="02060503050406030704" pitchFamily="18" charset="-52"/>
              </a:rPr>
              <a:t> archive, </a:t>
            </a:r>
            <a:r>
              <a:rPr lang="en-US" dirty="0" err="1" smtClean="0">
                <a:latin typeface="Merriweather" panose="02060503050406030704" pitchFamily="18" charset="-52"/>
              </a:rPr>
              <a:t>Chernivci</a:t>
            </a:r>
            <a:r>
              <a:rPr lang="en-US" dirty="0" smtClean="0">
                <a:latin typeface="Merriweather" panose="02060503050406030704" pitchFamily="18" charset="-52"/>
              </a:rPr>
              <a:t> RAGS archive, </a:t>
            </a:r>
            <a:r>
              <a:rPr lang="en-US" dirty="0" err="1" smtClean="0">
                <a:latin typeface="Merriweather" panose="02060503050406030704" pitchFamily="18" charset="-52"/>
              </a:rPr>
              <a:t>Beregovo</a:t>
            </a:r>
            <a:r>
              <a:rPr lang="en-US" dirty="0" smtClean="0">
                <a:latin typeface="Merriweather" panose="02060503050406030704" pitchFamily="18" charset="-52"/>
              </a:rPr>
              <a:t> (</a:t>
            </a:r>
            <a:r>
              <a:rPr lang="en-US" dirty="0" err="1" smtClean="0">
                <a:latin typeface="Merriweather" panose="02060503050406030704" pitchFamily="18" charset="-52"/>
              </a:rPr>
              <a:t>Zakarpatya</a:t>
            </a:r>
            <a:r>
              <a:rPr lang="en-US" dirty="0" smtClean="0">
                <a:latin typeface="Merriweather" panose="02060503050406030704" pitchFamily="18" charset="-52"/>
              </a:rPr>
              <a:t> archive)</a:t>
            </a:r>
            <a:endParaRPr lang="de-DE" dirty="0">
              <a:latin typeface="Merriweather" panose="02060503050406030704" pitchFamily="18" charset="-52"/>
            </a:endParaRPr>
          </a:p>
        </p:txBody>
      </p:sp>
      <p:pic>
        <p:nvPicPr>
          <p:cNvPr id="7" name="Объект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265" y="347865"/>
            <a:ext cx="4392827" cy="2928551"/>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9656" y="347865"/>
            <a:ext cx="4392827" cy="292855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9655" y="3382639"/>
            <a:ext cx="4392827" cy="2928551"/>
          </a:xfrm>
          <a:prstGeom prst="rect">
            <a:avLst/>
          </a:prstGeom>
        </p:spPr>
      </p:pic>
    </p:spTree>
    <p:extLst>
      <p:ext uri="{BB962C8B-B14F-4D97-AF65-F5344CB8AC3E}">
        <p14:creationId xmlns:p14="http://schemas.microsoft.com/office/powerpoint/2010/main" val="3176425820"/>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3" name="Номер слайда 2"/>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16</a:t>
            </a:fld>
            <a:endParaRPr lang="de-DE" dirty="0">
              <a:latin typeface="Merriweather" panose="02060503050406030704" pitchFamily="18" charset="-52"/>
            </a:endParaRPr>
          </a:p>
        </p:txBody>
      </p:sp>
      <p:sp>
        <p:nvSpPr>
          <p:cNvPr id="8" name="TextBox 7"/>
          <p:cNvSpPr txBox="1"/>
          <p:nvPr/>
        </p:nvSpPr>
        <p:spPr>
          <a:xfrm>
            <a:off x="111211" y="5239265"/>
            <a:ext cx="3867665" cy="369332"/>
          </a:xfrm>
          <a:prstGeom prst="rect">
            <a:avLst/>
          </a:prstGeom>
          <a:noFill/>
        </p:spPr>
        <p:txBody>
          <a:bodyPr wrap="square" rtlCol="0">
            <a:spAutoFit/>
          </a:bodyPr>
          <a:lstStyle/>
          <a:p>
            <a:r>
              <a:rPr lang="en-US" dirty="0" smtClean="0">
                <a:latin typeface="Merriweather" panose="02060503050406030704" pitchFamily="18" charset="-52"/>
              </a:rPr>
              <a:t>Archive plaques</a:t>
            </a:r>
            <a:endParaRPr lang="de-DE" dirty="0">
              <a:latin typeface="Merriweather" panose="02060503050406030704" pitchFamily="18" charset="-52"/>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984" y="351058"/>
            <a:ext cx="4388297" cy="2925531"/>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186" y="351058"/>
            <a:ext cx="4388297" cy="2925531"/>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3847" y="3408642"/>
            <a:ext cx="4378636" cy="2919090"/>
          </a:xfrm>
          <a:prstGeom prst="rect">
            <a:avLst/>
          </a:prstGeom>
        </p:spPr>
      </p:pic>
    </p:spTree>
    <p:extLst>
      <p:ext uri="{BB962C8B-B14F-4D97-AF65-F5344CB8AC3E}">
        <p14:creationId xmlns:p14="http://schemas.microsoft.com/office/powerpoint/2010/main" val="4231828293"/>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3" name="Номер слайда 2"/>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17</a:t>
            </a:fld>
            <a:endParaRPr lang="de-DE" dirty="0">
              <a:latin typeface="Merriweather" panose="02060503050406030704" pitchFamily="18" charset="-52"/>
            </a:endParaRPr>
          </a:p>
        </p:txBody>
      </p:sp>
      <p:sp>
        <p:nvSpPr>
          <p:cNvPr id="8" name="TextBox 7"/>
          <p:cNvSpPr txBox="1"/>
          <p:nvPr/>
        </p:nvSpPr>
        <p:spPr>
          <a:xfrm>
            <a:off x="111211" y="5239265"/>
            <a:ext cx="3867665" cy="369332"/>
          </a:xfrm>
          <a:prstGeom prst="rect">
            <a:avLst/>
          </a:prstGeom>
          <a:noFill/>
        </p:spPr>
        <p:txBody>
          <a:bodyPr wrap="square" rtlCol="0">
            <a:spAutoFit/>
          </a:bodyPr>
          <a:lstStyle/>
          <a:p>
            <a:r>
              <a:rPr lang="en-US" dirty="0" smtClean="0">
                <a:latin typeface="Merriweather" panose="02060503050406030704" pitchFamily="18" charset="-52"/>
              </a:rPr>
              <a:t>Ivano-Frankivsk archive</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6185" y="591065"/>
            <a:ext cx="7526298" cy="5017532"/>
          </a:xfrm>
          <a:prstGeom prst="rect">
            <a:avLst/>
          </a:prstGeom>
        </p:spPr>
      </p:pic>
    </p:spTree>
    <p:extLst>
      <p:ext uri="{BB962C8B-B14F-4D97-AF65-F5344CB8AC3E}">
        <p14:creationId xmlns:p14="http://schemas.microsoft.com/office/powerpoint/2010/main" val="3339059316"/>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3" name="Номер слайда 2"/>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18</a:t>
            </a:fld>
            <a:endParaRPr lang="de-DE" dirty="0">
              <a:latin typeface="Merriweather" panose="02060503050406030704" pitchFamily="18" charset="-52"/>
            </a:endParaRPr>
          </a:p>
        </p:txBody>
      </p:sp>
      <p:sp>
        <p:nvSpPr>
          <p:cNvPr id="8" name="TextBox 7"/>
          <p:cNvSpPr txBox="1"/>
          <p:nvPr/>
        </p:nvSpPr>
        <p:spPr>
          <a:xfrm>
            <a:off x="111211" y="5239265"/>
            <a:ext cx="3867665" cy="369332"/>
          </a:xfrm>
          <a:prstGeom prst="rect">
            <a:avLst/>
          </a:prstGeom>
          <a:noFill/>
        </p:spPr>
        <p:txBody>
          <a:bodyPr wrap="square" rtlCol="0">
            <a:spAutoFit/>
          </a:bodyPr>
          <a:lstStyle/>
          <a:p>
            <a:r>
              <a:rPr lang="en-US" dirty="0" smtClean="0">
                <a:latin typeface="Merriweather" panose="02060503050406030704" pitchFamily="18" charset="-52"/>
              </a:rPr>
              <a:t>Inside archive</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1666" y="288052"/>
            <a:ext cx="7980817" cy="5320545"/>
          </a:xfrm>
          <a:prstGeom prst="rect">
            <a:avLst/>
          </a:prstGeom>
        </p:spPr>
      </p:pic>
    </p:spTree>
    <p:extLst>
      <p:ext uri="{BB962C8B-B14F-4D97-AF65-F5344CB8AC3E}">
        <p14:creationId xmlns:p14="http://schemas.microsoft.com/office/powerpoint/2010/main" val="3703472669"/>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pc="0" dirty="0" smtClean="0">
                <a:solidFill>
                  <a:schemeClr val="tx1"/>
                </a:solidFill>
                <a:latin typeface="Merriweather" panose="02060503050406030704" pitchFamily="18" charset="-52"/>
              </a:rPr>
              <a:t>Write to archive</a:t>
            </a:r>
            <a:endParaRPr lang="de-DE" spc="0" dirty="0">
              <a:solidFill>
                <a:schemeClr val="tx1"/>
              </a:solidFill>
              <a:latin typeface="Merriweather" panose="02060503050406030704" pitchFamily="18" charset="-52"/>
            </a:endParaRPr>
          </a:p>
        </p:txBody>
      </p:sp>
      <p:sp>
        <p:nvSpPr>
          <p:cNvPr id="3" name="Объект 2"/>
          <p:cNvSpPr>
            <a:spLocks noGrp="1"/>
          </p:cNvSpPr>
          <p:nvPr>
            <p:ph sz="half" idx="1"/>
          </p:nvPr>
        </p:nvSpPr>
        <p:spPr/>
        <p:txBody>
          <a:bodyPr>
            <a:normAutofit/>
          </a:bodyPr>
          <a:lstStyle/>
          <a:p>
            <a:pPr>
              <a:lnSpc>
                <a:spcPct val="100000"/>
              </a:lnSpc>
              <a:spcAft>
                <a:spcPts val="0"/>
              </a:spcAft>
            </a:pPr>
            <a:r>
              <a:rPr lang="en-US" dirty="0">
                <a:latin typeface="Merriweather" panose="02060503050406030704" pitchFamily="18" charset="-52"/>
              </a:rPr>
              <a:t>W</a:t>
            </a:r>
            <a:r>
              <a:rPr lang="en-US" dirty="0" smtClean="0">
                <a:latin typeface="Merriweather" panose="02060503050406030704" pitchFamily="18" charset="-52"/>
              </a:rPr>
              <a:t>hat </a:t>
            </a:r>
            <a:r>
              <a:rPr lang="en-US" dirty="0" smtClean="0">
                <a:latin typeface="Merriweather" panose="02060503050406030704" pitchFamily="18" charset="-52"/>
              </a:rPr>
              <a:t>they can and what they cannot.</a:t>
            </a:r>
          </a:p>
          <a:p>
            <a:pPr>
              <a:lnSpc>
                <a:spcPct val="100000"/>
              </a:lnSpc>
              <a:spcAft>
                <a:spcPts val="0"/>
              </a:spcAft>
            </a:pPr>
            <a:r>
              <a:rPr lang="en-US" dirty="0" smtClean="0">
                <a:latin typeface="Merriweather" panose="02060503050406030704" pitchFamily="18" charset="-52"/>
              </a:rPr>
              <a:t>Ukrainian/Russian OK. Polish might work in </a:t>
            </a:r>
            <a:r>
              <a:rPr lang="en-US" dirty="0" err="1" smtClean="0">
                <a:latin typeface="Merriweather" panose="02060503050406030704" pitchFamily="18" charset="-52"/>
              </a:rPr>
              <a:t>Lviv</a:t>
            </a:r>
            <a:r>
              <a:rPr lang="en-US" dirty="0" smtClean="0">
                <a:latin typeface="Merriweather" panose="02060503050406030704" pitchFamily="18" charset="-52"/>
              </a:rPr>
              <a:t>/</a:t>
            </a:r>
            <a:r>
              <a:rPr lang="en-US" dirty="0" err="1" smtClean="0">
                <a:latin typeface="Merriweather" panose="02060503050406030704" pitchFamily="18" charset="-52"/>
              </a:rPr>
              <a:t>Ternopil</a:t>
            </a:r>
            <a:r>
              <a:rPr lang="en-US" dirty="0" smtClean="0">
                <a:latin typeface="Merriweather" panose="02060503050406030704" pitchFamily="18" charset="-52"/>
              </a:rPr>
              <a:t>/Ivano-Frankivsk/Rivne. Romanian in </a:t>
            </a:r>
            <a:r>
              <a:rPr lang="en-US" dirty="0" err="1" smtClean="0">
                <a:latin typeface="Merriweather" panose="02060503050406030704" pitchFamily="18" charset="-52"/>
              </a:rPr>
              <a:t>Chernowcy</a:t>
            </a:r>
            <a:r>
              <a:rPr lang="en-US" dirty="0" smtClean="0">
                <a:latin typeface="Merriweather" panose="02060503050406030704" pitchFamily="18" charset="-52"/>
              </a:rPr>
              <a:t>, Hungarian in </a:t>
            </a:r>
            <a:r>
              <a:rPr lang="en-US" dirty="0" err="1" smtClean="0">
                <a:latin typeface="Merriweather" panose="02060503050406030704" pitchFamily="18" charset="-52"/>
              </a:rPr>
              <a:t>Zakarpatie</a:t>
            </a:r>
            <a:r>
              <a:rPr lang="en-US" dirty="0" smtClean="0">
                <a:latin typeface="Merriweather" panose="02060503050406030704" pitchFamily="18" charset="-52"/>
              </a:rPr>
              <a:t>. Writing in English lowers your chances.</a:t>
            </a:r>
          </a:p>
          <a:p>
            <a:pPr>
              <a:lnSpc>
                <a:spcPct val="100000"/>
              </a:lnSpc>
              <a:spcAft>
                <a:spcPts val="0"/>
              </a:spcAft>
            </a:pPr>
            <a:r>
              <a:rPr lang="en-US" dirty="0" smtClean="0">
                <a:latin typeface="Merriweather" panose="02060503050406030704" pitchFamily="18" charset="-52"/>
              </a:rPr>
              <a:t>Copy fee – expect the unexpected.</a:t>
            </a:r>
          </a:p>
          <a:p>
            <a:pPr>
              <a:lnSpc>
                <a:spcPct val="100000"/>
              </a:lnSpc>
              <a:spcAft>
                <a:spcPts val="0"/>
              </a:spcAft>
            </a:pPr>
            <a:r>
              <a:rPr lang="en-US" dirty="0" smtClean="0">
                <a:latin typeface="Merriweather" panose="02060503050406030704" pitchFamily="18" charset="-52"/>
              </a:rPr>
              <a:t>The only copy machine could be out of order for months.  </a:t>
            </a:r>
            <a:endParaRPr lang="de-DE" dirty="0">
              <a:latin typeface="Merriweather" panose="02060503050406030704" pitchFamily="18" charset="-52"/>
            </a:endParaRPr>
          </a:p>
        </p:txBody>
      </p:sp>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19</a:t>
            </a:fld>
            <a:endParaRPr lang="de-DE" dirty="0">
              <a:latin typeface="Merriweather" panose="02060503050406030704" pitchFamily="18" charset="-52"/>
            </a:endParaRPr>
          </a:p>
        </p:txBody>
      </p:sp>
    </p:spTree>
    <p:extLst>
      <p:ext uri="{BB962C8B-B14F-4D97-AF65-F5344CB8AC3E}">
        <p14:creationId xmlns:p14="http://schemas.microsoft.com/office/powerpoint/2010/main" val="147942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en-US" spc="0" dirty="0" smtClean="0">
                <a:solidFill>
                  <a:schemeClr val="tx1"/>
                </a:solidFill>
                <a:latin typeface="Merriweather" panose="02060503050406030704" pitchFamily="18" charset="-52"/>
              </a:rPr>
              <a:t>Introduction</a:t>
            </a:r>
            <a:endParaRPr lang="de-DE" spc="0" dirty="0">
              <a:solidFill>
                <a:schemeClr val="tx1"/>
              </a:solidFill>
              <a:latin typeface="Merriweather" panose="02060503050406030704" pitchFamily="18" charset="-52"/>
            </a:endParaRPr>
          </a:p>
        </p:txBody>
      </p:sp>
      <p:sp>
        <p:nvSpPr>
          <p:cNvPr id="4" name="Объект 3"/>
          <p:cNvSpPr>
            <a:spLocks noGrp="1"/>
          </p:cNvSpPr>
          <p:nvPr>
            <p:ph idx="1"/>
          </p:nvPr>
        </p:nvSpPr>
        <p:spPr>
          <a:xfrm>
            <a:off x="1097280" y="1870075"/>
            <a:ext cx="4598773" cy="3690466"/>
          </a:xfrm>
        </p:spPr>
        <p:txBody>
          <a:bodyPr>
            <a:normAutofit/>
          </a:bodyPr>
          <a:lstStyle/>
          <a:p>
            <a:pPr>
              <a:lnSpc>
                <a:spcPct val="100000"/>
              </a:lnSpc>
            </a:pPr>
            <a:r>
              <a:rPr lang="en-US" dirty="0" smtClean="0">
                <a:solidFill>
                  <a:schemeClr val="tx1"/>
                </a:solidFill>
                <a:latin typeface="Merriweather" panose="02060503050406030704" pitchFamily="18" charset="-52"/>
              </a:rPr>
              <a:t>The key to success in working with Ukrainian (or, generally, any other archive) is to ask right person the right question.</a:t>
            </a:r>
          </a:p>
          <a:p>
            <a:pPr>
              <a:lnSpc>
                <a:spcPct val="100000"/>
              </a:lnSpc>
            </a:pPr>
            <a:r>
              <a:rPr lang="en-US" dirty="0" smtClean="0">
                <a:solidFill>
                  <a:schemeClr val="tx1"/>
                </a:solidFill>
                <a:latin typeface="Merriweather" panose="02060503050406030704" pitchFamily="18" charset="-52"/>
              </a:rPr>
              <a:t>Be prepared. </a:t>
            </a:r>
          </a:p>
          <a:p>
            <a:pPr>
              <a:lnSpc>
                <a:spcPct val="100000"/>
              </a:lnSpc>
            </a:pPr>
            <a:r>
              <a:rPr lang="en-US" dirty="0" smtClean="0">
                <a:solidFill>
                  <a:schemeClr val="tx1"/>
                </a:solidFill>
                <a:latin typeface="Merriweather" panose="02060503050406030704" pitchFamily="18" charset="-52"/>
              </a:rPr>
              <a:t>Be polite and professional. </a:t>
            </a:r>
            <a:endParaRPr lang="de-DE" dirty="0">
              <a:solidFill>
                <a:schemeClr val="tx1"/>
              </a:solidFill>
              <a:latin typeface="Merriweather" panose="02060503050406030704" pitchFamily="18" charset="-52"/>
            </a:endParaRPr>
          </a:p>
        </p:txBody>
      </p:sp>
      <p:sp>
        <p:nvSpPr>
          <p:cNvPr id="2" name="Нижний колонтитул 1"/>
          <p:cNvSpPr>
            <a:spLocks noGrp="1"/>
          </p:cNvSpPr>
          <p:nvPr>
            <p:ph type="ftr" sz="quarter" idx="11"/>
          </p:nvPr>
        </p:nvSpPr>
        <p:spPr/>
        <p:txBody>
          <a:bodyPr/>
          <a:lstStyle/>
          <a:p>
            <a:r>
              <a:rPr lang="de-DE" dirty="0" smtClean="0">
                <a:latin typeface="Merriweather Light" panose="02060503050406030704" pitchFamily="18" charset="-52"/>
              </a:rPr>
              <a:t>©2015 RusGenProject.com</a:t>
            </a:r>
            <a:endParaRPr lang="de-DE" dirty="0">
              <a:latin typeface="Merriweather Light" panose="02060503050406030704" pitchFamily="18" charset="-52"/>
            </a:endParaRPr>
          </a:p>
        </p:txBody>
      </p:sp>
      <p:sp>
        <p:nvSpPr>
          <p:cNvPr id="3" name="Номер слайда 2"/>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2</a:t>
            </a:fld>
            <a:endParaRPr lang="de-DE" dirty="0">
              <a:latin typeface="Merriweather" panose="02060503050406030704" pitchFamily="18" charset="-52"/>
            </a:endParaRPr>
          </a:p>
        </p:txBody>
      </p:sp>
      <p:sp>
        <p:nvSpPr>
          <p:cNvPr id="5" name="Объект 4"/>
          <p:cNvSpPr>
            <a:spLocks noGrp="1"/>
          </p:cNvSpPr>
          <p:nvPr>
            <p:ph sz="half" idx="4294967295"/>
          </p:nvPr>
        </p:nvSpPr>
        <p:spPr>
          <a:xfrm>
            <a:off x="6216968" y="1870075"/>
            <a:ext cx="4938712" cy="4351338"/>
          </a:xfrm>
        </p:spPr>
        <p:txBody>
          <a:bodyPr>
            <a:noAutofit/>
          </a:bodyPr>
          <a:lstStyle/>
          <a:p>
            <a:pPr>
              <a:lnSpc>
                <a:spcPct val="100000"/>
              </a:lnSpc>
              <a:spcBef>
                <a:spcPts val="500"/>
              </a:spcBef>
              <a:spcAft>
                <a:spcPts val="0"/>
              </a:spcAft>
            </a:pPr>
            <a:r>
              <a:rPr lang="en-US" sz="1200" b="1" dirty="0" smtClean="0">
                <a:latin typeface="Merriweather" panose="02060503050406030704" pitchFamily="18" charset="-52"/>
              </a:rPr>
              <a:t>What happens if you are wrong?</a:t>
            </a:r>
          </a:p>
          <a:p>
            <a:pPr>
              <a:lnSpc>
                <a:spcPct val="120000"/>
              </a:lnSpc>
              <a:spcBef>
                <a:spcPts val="500"/>
              </a:spcBef>
              <a:spcAft>
                <a:spcPts val="0"/>
              </a:spcAft>
            </a:pPr>
            <a:r>
              <a:rPr lang="en-US" sz="1200" dirty="0" smtClean="0">
                <a:latin typeface="Merriweather" panose="02060503050406030704" pitchFamily="18" charset="-52"/>
              </a:rPr>
              <a:t>Tracing the </a:t>
            </a:r>
            <a:r>
              <a:rPr lang="en-US" sz="1200" dirty="0" smtClean="0">
                <a:latin typeface="Merriweather" panose="02060503050406030704" pitchFamily="18" charset="-52"/>
              </a:rPr>
              <a:t>complicated WWII fugitive. </a:t>
            </a:r>
            <a:r>
              <a:rPr lang="en-US" sz="1200" dirty="0" smtClean="0">
                <a:latin typeface="Merriweather" panose="02060503050406030704" pitchFamily="18" charset="-52"/>
              </a:rPr>
              <a:t>Very poor documentation. We resorted to visit the local draft office (</a:t>
            </a:r>
            <a:r>
              <a:rPr lang="ru-RU" sz="1200" dirty="0" smtClean="0">
                <a:latin typeface="Merriweather" panose="02060503050406030704" pitchFamily="18" charset="-52"/>
              </a:rPr>
              <a:t>военкомат</a:t>
            </a:r>
            <a:r>
              <a:rPr lang="en-US" sz="1200" dirty="0" smtClean="0">
                <a:latin typeface="Merriweather" panose="02060503050406030704" pitchFamily="18" charset="-52"/>
              </a:rPr>
              <a:t>) trying to see if they have a record which might have a home address. Were shown the letter from competitors about the same person. Letter asked “did you drafted him? Please provide document copies” “did you paid his relatives the pension? Please provide document copies”. </a:t>
            </a:r>
            <a:endParaRPr lang="en-US" sz="1200" dirty="0">
              <a:latin typeface="Merriweather" panose="02060503050406030704" pitchFamily="18" charset="-52"/>
            </a:endParaRPr>
          </a:p>
          <a:p>
            <a:pPr>
              <a:lnSpc>
                <a:spcPct val="120000"/>
              </a:lnSpc>
              <a:spcBef>
                <a:spcPts val="500"/>
              </a:spcBef>
              <a:spcAft>
                <a:spcPts val="0"/>
              </a:spcAft>
            </a:pPr>
            <a:r>
              <a:rPr lang="de-DE" sz="1200" dirty="0" err="1" smtClean="0">
                <a:latin typeface="Merriweather" panose="02060503050406030704" pitchFamily="18" charset="-52"/>
              </a:rPr>
              <a:t>It</a:t>
            </a:r>
            <a:r>
              <a:rPr lang="de-DE" sz="1200" dirty="0" smtClean="0">
                <a:latin typeface="Merriweather" panose="02060503050406030704" pitchFamily="18" charset="-52"/>
              </a:rPr>
              <a:t> </a:t>
            </a:r>
            <a:r>
              <a:rPr lang="de-DE" sz="1200" dirty="0" err="1" smtClean="0">
                <a:latin typeface="Merriweather" panose="02060503050406030704" pitchFamily="18" charset="-52"/>
              </a:rPr>
              <a:t>is</a:t>
            </a:r>
            <a:r>
              <a:rPr lang="de-DE" sz="1200" dirty="0" smtClean="0">
                <a:latin typeface="Merriweather" panose="02060503050406030704" pitchFamily="18" charset="-52"/>
              </a:rPr>
              <a:t> a </a:t>
            </a:r>
            <a:r>
              <a:rPr lang="de-DE" sz="1200" dirty="0" err="1" smtClean="0">
                <a:latin typeface="Merriweather" panose="02060503050406030704" pitchFamily="18" charset="-52"/>
              </a:rPr>
              <a:t>common</a:t>
            </a:r>
            <a:r>
              <a:rPr lang="de-DE" sz="1200" dirty="0" smtClean="0">
                <a:latin typeface="Merriweather" panose="02060503050406030704" pitchFamily="18" charset="-52"/>
              </a:rPr>
              <a:t> </a:t>
            </a:r>
            <a:r>
              <a:rPr lang="de-DE" sz="1200" dirty="0" err="1" smtClean="0">
                <a:latin typeface="Merriweather" panose="02060503050406030704" pitchFamily="18" charset="-52"/>
              </a:rPr>
              <a:t>knowledge</a:t>
            </a:r>
            <a:r>
              <a:rPr lang="de-DE" sz="1200" dirty="0" smtClean="0">
                <a:latin typeface="Merriweather" panose="02060503050406030704" pitchFamily="18" charset="-52"/>
              </a:rPr>
              <a:t> </a:t>
            </a:r>
            <a:r>
              <a:rPr lang="de-DE" sz="1200" dirty="0" err="1" smtClean="0">
                <a:latin typeface="Merriweather" panose="02060503050406030704" pitchFamily="18" charset="-52"/>
              </a:rPr>
              <a:t>that</a:t>
            </a:r>
            <a:r>
              <a:rPr lang="de-DE" sz="1200" dirty="0" smtClean="0">
                <a:latin typeface="Merriweather" panose="02060503050406030704" pitchFamily="18" charset="-52"/>
              </a:rPr>
              <a:t> </a:t>
            </a:r>
            <a:r>
              <a:rPr lang="ru-RU" sz="1200" i="1" dirty="0" smtClean="0">
                <a:latin typeface="Merriweather" panose="02060503050406030704" pitchFamily="18" charset="-52"/>
              </a:rPr>
              <a:t>военкомат</a:t>
            </a:r>
            <a:r>
              <a:rPr lang="ru-RU" sz="1200" dirty="0" smtClean="0">
                <a:latin typeface="Merriweather" panose="02060503050406030704" pitchFamily="18" charset="-52"/>
              </a:rPr>
              <a:t> </a:t>
            </a:r>
            <a:r>
              <a:rPr lang="en-US" sz="1200" dirty="0" smtClean="0">
                <a:latin typeface="Merriweather" panose="02060503050406030704" pitchFamily="18" charset="-52"/>
              </a:rPr>
              <a:t>does not deal with pensions, it is the business of </a:t>
            </a:r>
            <a:r>
              <a:rPr lang="ru-RU" sz="1200" i="1" dirty="0" smtClean="0">
                <a:latin typeface="Merriweather" panose="02060503050406030704" pitchFamily="18" charset="-52"/>
              </a:rPr>
              <a:t>собес</a:t>
            </a:r>
            <a:r>
              <a:rPr lang="en-US" sz="1200" dirty="0" smtClean="0">
                <a:latin typeface="Merriweather" panose="02060503050406030704" pitchFamily="18" charset="-52"/>
              </a:rPr>
              <a:t>, while </a:t>
            </a:r>
            <a:r>
              <a:rPr lang="en-US" sz="1200" dirty="0" err="1" smtClean="0">
                <a:latin typeface="Merriweather" panose="02060503050406030704" pitchFamily="18" charset="-52"/>
              </a:rPr>
              <a:t>woenkomat</a:t>
            </a:r>
            <a:r>
              <a:rPr lang="en-US" sz="1200" dirty="0" smtClean="0">
                <a:latin typeface="Merriweather" panose="02060503050406030704" pitchFamily="18" charset="-52"/>
              </a:rPr>
              <a:t> only provides the basic document. </a:t>
            </a:r>
            <a:endParaRPr lang="en-US" sz="1200" dirty="0" smtClean="0">
              <a:latin typeface="Merriweather" panose="02060503050406030704" pitchFamily="18" charset="-52"/>
            </a:endParaRPr>
          </a:p>
          <a:p>
            <a:pPr>
              <a:lnSpc>
                <a:spcPct val="120000"/>
              </a:lnSpc>
              <a:spcBef>
                <a:spcPts val="500"/>
              </a:spcBef>
              <a:spcAft>
                <a:spcPts val="0"/>
              </a:spcAft>
            </a:pPr>
            <a:r>
              <a:rPr lang="en-US" sz="1200" dirty="0" smtClean="0">
                <a:latin typeface="Merriweather" panose="02060503050406030704" pitchFamily="18" charset="-52"/>
              </a:rPr>
              <a:t>The </a:t>
            </a:r>
            <a:r>
              <a:rPr lang="en-US" sz="1200" dirty="0" smtClean="0">
                <a:latin typeface="Merriweather" panose="02060503050406030704" pitchFamily="18" charset="-52"/>
              </a:rPr>
              <a:t>question officer in charge asked me “How I can go to my boss to sign the answer letter when any answer will look stupid?” </a:t>
            </a:r>
          </a:p>
          <a:p>
            <a:pPr>
              <a:lnSpc>
                <a:spcPct val="120000"/>
              </a:lnSpc>
              <a:spcBef>
                <a:spcPts val="500"/>
              </a:spcBef>
              <a:spcAft>
                <a:spcPts val="0"/>
              </a:spcAft>
            </a:pPr>
            <a:r>
              <a:rPr lang="en-US" sz="1200" dirty="0" smtClean="0">
                <a:latin typeface="Merriweather" panose="02060503050406030704" pitchFamily="18" charset="-52"/>
              </a:rPr>
              <a:t>We asked the simple question – do you have draft registration cards or the annual alphabet </a:t>
            </a:r>
            <a:r>
              <a:rPr lang="en-US" sz="1200" dirty="0" smtClean="0">
                <a:latin typeface="Merriweather" panose="02060503050406030704" pitchFamily="18" charset="-52"/>
              </a:rPr>
              <a:t>draftees </a:t>
            </a:r>
            <a:r>
              <a:rPr lang="en-US" sz="1200" dirty="0" smtClean="0">
                <a:latin typeface="Merriweather" panose="02060503050406030704" pitchFamily="18" charset="-52"/>
              </a:rPr>
              <a:t>register book? </a:t>
            </a:r>
            <a:r>
              <a:rPr lang="en-US" sz="1200" dirty="0" smtClean="0">
                <a:latin typeface="Merriweather" panose="02060503050406030704" pitchFamily="18" charset="-52"/>
              </a:rPr>
              <a:t>Please check to see what is written under </a:t>
            </a:r>
            <a:r>
              <a:rPr lang="en-US" sz="1200" dirty="0" smtClean="0">
                <a:latin typeface="Merriweather" panose="02060503050406030704" pitchFamily="18" charset="-52"/>
              </a:rPr>
              <a:t>that name</a:t>
            </a:r>
            <a:r>
              <a:rPr lang="en-US" sz="1200" dirty="0" smtClean="0">
                <a:latin typeface="Merriweather" panose="02060503050406030704" pitchFamily="18" charset="-52"/>
              </a:rPr>
              <a:t>. We got the answer the same day. The incorrect inquiry left waiting for another year…</a:t>
            </a:r>
          </a:p>
        </p:txBody>
      </p:sp>
    </p:spTree>
    <p:extLst>
      <p:ext uri="{BB962C8B-B14F-4D97-AF65-F5344CB8AC3E}">
        <p14:creationId xmlns:p14="http://schemas.microsoft.com/office/powerpoint/2010/main" val="12091285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00" spc="0" dirty="0" smtClean="0">
                <a:solidFill>
                  <a:schemeClr val="tx1"/>
                </a:solidFill>
                <a:latin typeface="Merriweather" panose="02060503050406030704" pitchFamily="18" charset="-52"/>
              </a:rPr>
              <a:t>Case study: </a:t>
            </a:r>
            <a:r>
              <a:rPr lang="en-US" sz="4400" spc="0" dirty="0" err="1" smtClean="0">
                <a:solidFill>
                  <a:schemeClr val="tx1"/>
                </a:solidFill>
                <a:latin typeface="Merriweather" panose="02060503050406030704" pitchFamily="18" charset="-52"/>
              </a:rPr>
              <a:t>Carpatian</a:t>
            </a:r>
            <a:r>
              <a:rPr lang="en-US" sz="4400" spc="0" dirty="0" smtClean="0">
                <a:solidFill>
                  <a:schemeClr val="tx1"/>
                </a:solidFill>
                <a:latin typeface="Merriweather" panose="02060503050406030704" pitchFamily="18" charset="-52"/>
              </a:rPr>
              <a:t> </a:t>
            </a:r>
            <a:r>
              <a:rPr lang="en-US" sz="4400" spc="0" dirty="0" err="1" smtClean="0">
                <a:solidFill>
                  <a:schemeClr val="tx1"/>
                </a:solidFill>
                <a:latin typeface="Merriweather" panose="02060503050406030704" pitchFamily="18" charset="-52"/>
              </a:rPr>
              <a:t>argentinians</a:t>
            </a:r>
            <a:endParaRPr lang="de-DE" sz="4400" spc="0" dirty="0">
              <a:solidFill>
                <a:schemeClr val="tx1"/>
              </a:solidFill>
              <a:latin typeface="Merriweather" panose="02060503050406030704" pitchFamily="18" charset="-52"/>
            </a:endParaRPr>
          </a:p>
        </p:txBody>
      </p:sp>
      <p:sp>
        <p:nvSpPr>
          <p:cNvPr id="3" name="Объект 2"/>
          <p:cNvSpPr>
            <a:spLocks noGrp="1"/>
          </p:cNvSpPr>
          <p:nvPr>
            <p:ph sz="half" idx="1"/>
          </p:nvPr>
        </p:nvSpPr>
        <p:spPr/>
        <p:txBody>
          <a:bodyPr/>
          <a:lstStyle/>
          <a:p>
            <a:pPr>
              <a:lnSpc>
                <a:spcPct val="100000"/>
              </a:lnSpc>
              <a:spcAft>
                <a:spcPts val="0"/>
              </a:spcAft>
            </a:pPr>
            <a:r>
              <a:rPr lang="en-US" dirty="0" smtClean="0">
                <a:latin typeface="Merriweather" panose="02060503050406030704" pitchFamily="18" charset="-52"/>
              </a:rPr>
              <a:t>Researched economic migration of </a:t>
            </a:r>
            <a:r>
              <a:rPr lang="en-US" dirty="0" err="1" smtClean="0">
                <a:latin typeface="Merriweather" panose="02060503050406030704" pitchFamily="18" charset="-52"/>
              </a:rPr>
              <a:t>Lemko</a:t>
            </a:r>
            <a:r>
              <a:rPr lang="en-US" dirty="0" smtClean="0">
                <a:latin typeface="Merriweather" panose="02060503050406030704" pitchFamily="18" charset="-52"/>
              </a:rPr>
              <a:t> people from </a:t>
            </a:r>
            <a:r>
              <a:rPr lang="en-US" dirty="0" err="1" smtClean="0">
                <a:latin typeface="Merriweather" panose="02060503050406030704" pitchFamily="18" charset="-52"/>
              </a:rPr>
              <a:t>selo</a:t>
            </a:r>
            <a:r>
              <a:rPr lang="en-US" dirty="0" smtClean="0">
                <a:latin typeface="Merriweather" panose="02060503050406030704" pitchFamily="18" charset="-52"/>
              </a:rPr>
              <a:t> </a:t>
            </a:r>
            <a:r>
              <a:rPr lang="en-US" dirty="0" err="1" smtClean="0">
                <a:latin typeface="Merriweather" panose="02060503050406030704" pitchFamily="18" charset="-52"/>
              </a:rPr>
              <a:t>Odrekhov</a:t>
            </a:r>
            <a:r>
              <a:rPr lang="en-US" dirty="0" err="1">
                <a:latin typeface="Merriweather" panose="02060503050406030704" pitchFamily="18" charset="-52"/>
              </a:rPr>
              <a:t>a</a:t>
            </a:r>
            <a:r>
              <a:rPr lang="en-US" dirty="0" smtClean="0">
                <a:latin typeface="Merriweather" panose="02060503050406030704" pitchFamily="18" charset="-52"/>
              </a:rPr>
              <a:t>, </a:t>
            </a:r>
            <a:r>
              <a:rPr lang="en-US" dirty="0" err="1" smtClean="0">
                <a:latin typeface="Merriweather" panose="02060503050406030704" pitchFamily="18" charset="-52"/>
              </a:rPr>
              <a:t>Syanotsky</a:t>
            </a:r>
            <a:r>
              <a:rPr lang="en-US" dirty="0" smtClean="0">
                <a:latin typeface="Merriweather" panose="02060503050406030704" pitchFamily="18" charset="-52"/>
              </a:rPr>
              <a:t> uezd, </a:t>
            </a:r>
            <a:r>
              <a:rPr lang="en-US" dirty="0" err="1" smtClean="0">
                <a:latin typeface="Merriweather" panose="02060503050406030704" pitchFamily="18" charset="-52"/>
              </a:rPr>
              <a:t>Prikarpatye</a:t>
            </a:r>
            <a:r>
              <a:rPr lang="en-US" dirty="0" smtClean="0">
                <a:latin typeface="Merriweather" panose="02060503050406030704" pitchFamily="18" charset="-52"/>
              </a:rPr>
              <a:t>.</a:t>
            </a:r>
          </a:p>
          <a:p>
            <a:pPr>
              <a:lnSpc>
                <a:spcPct val="100000"/>
              </a:lnSpc>
              <a:spcAft>
                <a:spcPts val="0"/>
              </a:spcAft>
            </a:pPr>
            <a:r>
              <a:rPr lang="en-US" dirty="0" smtClean="0">
                <a:latin typeface="Merriweather" panose="02060503050406030704" pitchFamily="18" charset="-52"/>
              </a:rPr>
              <a:t>Found that the village is very similar to the German colonies of 19</a:t>
            </a:r>
            <a:r>
              <a:rPr lang="en-US" baseline="30000" dirty="0" smtClean="0">
                <a:latin typeface="Merriweather" panose="02060503050406030704" pitchFamily="18" charset="-52"/>
              </a:rPr>
              <a:t>th</a:t>
            </a:r>
            <a:r>
              <a:rPr lang="en-US" dirty="0" smtClean="0">
                <a:latin typeface="Merriweather" panose="02060503050406030704" pitchFamily="18" charset="-52"/>
              </a:rPr>
              <a:t> century;</a:t>
            </a:r>
          </a:p>
          <a:p>
            <a:pPr>
              <a:lnSpc>
                <a:spcPct val="100000"/>
              </a:lnSpc>
              <a:spcAft>
                <a:spcPts val="0"/>
              </a:spcAft>
            </a:pPr>
            <a:r>
              <a:rPr lang="en-US" dirty="0" smtClean="0">
                <a:latin typeface="Merriweather" panose="02060503050406030704" pitchFamily="18" charset="-52"/>
              </a:rPr>
              <a:t>And that the 18</a:t>
            </a:r>
            <a:r>
              <a:rPr lang="en-US" baseline="30000" dirty="0" smtClean="0">
                <a:latin typeface="Merriweather" panose="02060503050406030704" pitchFamily="18" charset="-52"/>
              </a:rPr>
              <a:t>th</a:t>
            </a:r>
            <a:r>
              <a:rPr lang="en-US" dirty="0" smtClean="0">
                <a:latin typeface="Merriweather" panose="02060503050406030704" pitchFamily="18" charset="-52"/>
              </a:rPr>
              <a:t>-19</a:t>
            </a:r>
            <a:r>
              <a:rPr lang="en-US" baseline="30000" dirty="0" smtClean="0">
                <a:latin typeface="Merriweather" panose="02060503050406030704" pitchFamily="18" charset="-52"/>
              </a:rPr>
              <a:t>th</a:t>
            </a:r>
            <a:r>
              <a:rPr lang="en-US" dirty="0" smtClean="0">
                <a:latin typeface="Merriweather" panose="02060503050406030704" pitchFamily="18" charset="-52"/>
              </a:rPr>
              <a:t> century records for this location are in Ukrainian language, but </a:t>
            </a:r>
            <a:r>
              <a:rPr lang="en-US" dirty="0" smtClean="0">
                <a:latin typeface="Merriweather" panose="02060503050406030704" pitchFamily="18" charset="-52"/>
              </a:rPr>
              <a:t>written in Latin script. </a:t>
            </a:r>
          </a:p>
          <a:p>
            <a:pPr>
              <a:lnSpc>
                <a:spcPct val="100000"/>
              </a:lnSpc>
              <a:spcAft>
                <a:spcPts val="0"/>
              </a:spcAft>
            </a:pPr>
            <a:r>
              <a:rPr lang="en-US" dirty="0" smtClean="0">
                <a:latin typeface="Merriweather" panose="02060503050406030704" pitchFamily="18" charset="-52"/>
              </a:rPr>
              <a:t>(Book published in 1970).</a:t>
            </a:r>
            <a:endParaRPr lang="de-DE" dirty="0">
              <a:latin typeface="Merriweather" panose="02060503050406030704" pitchFamily="18" charset="-52"/>
            </a:endParaRPr>
          </a:p>
        </p:txBody>
      </p:sp>
      <p:pic>
        <p:nvPicPr>
          <p:cNvPr id="7" name="Объект 6"/>
          <p:cNvPicPr>
            <a:picLocks noGrp="1" noChangeAspect="1"/>
          </p:cNvPicPr>
          <p:nvPr>
            <p:ph sz="half" idx="2"/>
          </p:nvPr>
        </p:nvPicPr>
        <p:blipFill>
          <a:blip r:embed="rId2"/>
          <a:stretch>
            <a:fillRect/>
          </a:stretch>
        </p:blipFill>
        <p:spPr>
          <a:xfrm>
            <a:off x="7245017" y="1846263"/>
            <a:ext cx="2883567" cy="4022725"/>
          </a:xfrm>
          <a:prstGeom prst="rect">
            <a:avLst/>
          </a:prstGeom>
        </p:spPr>
      </p:pic>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20</a:t>
            </a:fld>
            <a:endParaRPr lang="de-DE" dirty="0">
              <a:latin typeface="Merriweather" panose="02060503050406030704" pitchFamily="18" charset="-52"/>
            </a:endParaRPr>
          </a:p>
        </p:txBody>
      </p:sp>
    </p:spTree>
    <p:extLst>
      <p:ext uri="{BB962C8B-B14F-4D97-AF65-F5344CB8AC3E}">
        <p14:creationId xmlns:p14="http://schemas.microsoft.com/office/powerpoint/2010/main" val="63002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pc="0" dirty="0" smtClean="0">
                <a:solidFill>
                  <a:schemeClr val="tx1"/>
                </a:solidFill>
                <a:latin typeface="Merriweather" panose="02060503050406030704" pitchFamily="18" charset="-52"/>
              </a:rPr>
              <a:t>Got a negative answer</a:t>
            </a:r>
            <a:endParaRPr lang="de-DE" spc="0" dirty="0">
              <a:solidFill>
                <a:schemeClr val="tx1"/>
              </a:solidFill>
              <a:latin typeface="Merriweather" panose="02060503050406030704" pitchFamily="18" charset="-52"/>
            </a:endParaRPr>
          </a:p>
        </p:txBody>
      </p:sp>
      <p:sp>
        <p:nvSpPr>
          <p:cNvPr id="3" name="Объект 2"/>
          <p:cNvSpPr>
            <a:spLocks noGrp="1"/>
          </p:cNvSpPr>
          <p:nvPr>
            <p:ph sz="half" idx="1"/>
          </p:nvPr>
        </p:nvSpPr>
        <p:spPr>
          <a:xfrm>
            <a:off x="1097279" y="1845734"/>
            <a:ext cx="2039621" cy="4023360"/>
          </a:xfrm>
        </p:spPr>
        <p:txBody>
          <a:bodyPr/>
          <a:lstStyle/>
          <a:p>
            <a:pPr>
              <a:lnSpc>
                <a:spcPct val="100000"/>
              </a:lnSpc>
            </a:pPr>
            <a:r>
              <a:rPr lang="en-US" dirty="0" smtClean="0">
                <a:latin typeface="Merriweather" panose="02060503050406030704" pitchFamily="18" charset="-52"/>
              </a:rPr>
              <a:t>Do not worry, there still are other sources to check.</a:t>
            </a:r>
            <a:endParaRPr lang="de-DE" dirty="0">
              <a:latin typeface="Merriweather" panose="02060503050406030704" pitchFamily="18" charset="-52"/>
            </a:endParaRPr>
          </a:p>
        </p:txBody>
      </p:sp>
      <p:pic>
        <p:nvPicPr>
          <p:cNvPr id="7" name="Объект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8176" b="3523"/>
          <a:stretch/>
        </p:blipFill>
        <p:spPr>
          <a:xfrm>
            <a:off x="3451654" y="1766384"/>
            <a:ext cx="7704026" cy="4524051"/>
          </a:xfrm>
        </p:spPr>
      </p:pic>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21</a:t>
            </a:fld>
            <a:endParaRPr lang="de-DE" dirty="0">
              <a:latin typeface="Merriweather" panose="02060503050406030704" pitchFamily="18" charset="-52"/>
            </a:endParaRPr>
          </a:p>
        </p:txBody>
      </p:sp>
    </p:spTree>
    <p:extLst>
      <p:ext uri="{BB962C8B-B14F-4D97-AF65-F5344CB8AC3E}">
        <p14:creationId xmlns:p14="http://schemas.microsoft.com/office/powerpoint/2010/main" val="3450804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nSpc>
                <a:spcPct val="100000"/>
              </a:lnSpc>
            </a:pPr>
            <a:r>
              <a:rPr lang="en-US" spc="0" dirty="0" smtClean="0">
                <a:solidFill>
                  <a:schemeClr val="tx1"/>
                </a:solidFill>
                <a:latin typeface="Merriweather" panose="02060503050406030704" pitchFamily="18" charset="-52"/>
              </a:rPr>
              <a:t>Other sources: pre 1917</a:t>
            </a:r>
            <a:endParaRPr lang="de-DE" spc="0" dirty="0">
              <a:solidFill>
                <a:schemeClr val="tx1"/>
              </a:solidFill>
              <a:latin typeface="Merriweather" panose="02060503050406030704" pitchFamily="18" charset="-52"/>
            </a:endParaRPr>
          </a:p>
        </p:txBody>
      </p:sp>
      <p:sp>
        <p:nvSpPr>
          <p:cNvPr id="3" name="Объект 2"/>
          <p:cNvSpPr>
            <a:spLocks noGrp="1"/>
          </p:cNvSpPr>
          <p:nvPr>
            <p:ph sz="half" idx="1"/>
          </p:nvPr>
        </p:nvSpPr>
        <p:spPr/>
        <p:txBody>
          <a:bodyPr>
            <a:normAutofit/>
          </a:bodyPr>
          <a:lstStyle/>
          <a:p>
            <a:pPr>
              <a:lnSpc>
                <a:spcPct val="100000"/>
              </a:lnSpc>
            </a:pPr>
            <a:r>
              <a:rPr lang="en-US" dirty="0" smtClean="0">
                <a:latin typeface="Merriweather" panose="02060503050406030704" pitchFamily="18" charset="-52"/>
              </a:rPr>
              <a:t>Russian Empire territory:</a:t>
            </a:r>
          </a:p>
          <a:p>
            <a:pPr lvl="1">
              <a:lnSpc>
                <a:spcPct val="100000"/>
              </a:lnSpc>
            </a:pPr>
            <a:r>
              <a:rPr lang="en-US" dirty="0" smtClean="0">
                <a:latin typeface="Merriweather" panose="02060503050406030704" pitchFamily="18" charset="-52"/>
              </a:rPr>
              <a:t>1897 </a:t>
            </a:r>
            <a:r>
              <a:rPr lang="en-US" dirty="0" smtClean="0">
                <a:latin typeface="Merriweather" panose="02060503050406030704" pitchFamily="18" charset="-52"/>
              </a:rPr>
              <a:t>census</a:t>
            </a:r>
          </a:p>
          <a:p>
            <a:pPr lvl="1">
              <a:lnSpc>
                <a:spcPct val="100000"/>
              </a:lnSpc>
            </a:pPr>
            <a:r>
              <a:rPr lang="en-US" dirty="0" smtClean="0">
                <a:latin typeface="Merriweather" panose="02060503050406030704" pitchFamily="18" charset="-52"/>
              </a:rPr>
              <a:t>Revisions: </a:t>
            </a:r>
            <a:endParaRPr lang="en-US" dirty="0" smtClean="0">
              <a:latin typeface="Merriweather" panose="02060503050406030704" pitchFamily="18" charset="-52"/>
            </a:endParaRPr>
          </a:p>
          <a:p>
            <a:pPr marL="201168" lvl="1" indent="0">
              <a:lnSpc>
                <a:spcPct val="100000"/>
              </a:lnSpc>
              <a:buNone/>
            </a:pPr>
            <a:r>
              <a:rPr lang="en-US" sz="1400" dirty="0" smtClean="0">
                <a:latin typeface="Merriweather" panose="02060503050406030704" pitchFamily="18" charset="-52"/>
              </a:rPr>
              <a:t>IV</a:t>
            </a:r>
            <a:r>
              <a:rPr lang="en-US" sz="1400" dirty="0" smtClean="0">
                <a:latin typeface="Merriweather" panose="02060503050406030704" pitchFamily="18" charset="-52"/>
              </a:rPr>
              <a:t>	1781</a:t>
            </a:r>
            <a:r>
              <a:rPr lang="ru-RU" sz="1400" dirty="0" smtClean="0">
                <a:latin typeface="Merriweather" panose="02060503050406030704" pitchFamily="18" charset="-52"/>
              </a:rPr>
              <a:t/>
            </a:r>
            <a:br>
              <a:rPr lang="ru-RU" sz="1400" dirty="0" smtClean="0">
                <a:latin typeface="Merriweather" panose="02060503050406030704" pitchFamily="18" charset="-52"/>
              </a:rPr>
            </a:br>
            <a:r>
              <a:rPr lang="en-US" sz="1400" dirty="0" smtClean="0">
                <a:latin typeface="Merriweather" panose="02060503050406030704" pitchFamily="18" charset="-52"/>
              </a:rPr>
              <a:t>V	1794</a:t>
            </a:r>
            <a:r>
              <a:rPr lang="ru-RU" sz="1400" dirty="0" smtClean="0">
                <a:latin typeface="Merriweather" panose="02060503050406030704" pitchFamily="18" charset="-52"/>
              </a:rPr>
              <a:t/>
            </a:r>
            <a:br>
              <a:rPr lang="ru-RU" sz="1400" dirty="0" smtClean="0">
                <a:latin typeface="Merriweather" panose="02060503050406030704" pitchFamily="18" charset="-52"/>
              </a:rPr>
            </a:br>
            <a:r>
              <a:rPr lang="en-US" sz="1400" dirty="0" smtClean="0">
                <a:latin typeface="Merriweather" panose="02060503050406030704" pitchFamily="18" charset="-52"/>
              </a:rPr>
              <a:t>VI	1811</a:t>
            </a:r>
            <a:r>
              <a:rPr lang="ru-RU" sz="1400" dirty="0" smtClean="0">
                <a:latin typeface="Merriweather" panose="02060503050406030704" pitchFamily="18" charset="-52"/>
              </a:rPr>
              <a:t/>
            </a:r>
            <a:br>
              <a:rPr lang="ru-RU" sz="1400" dirty="0" smtClean="0">
                <a:latin typeface="Merriweather" panose="02060503050406030704" pitchFamily="18" charset="-52"/>
              </a:rPr>
            </a:br>
            <a:r>
              <a:rPr lang="en-US" sz="1400" dirty="0" smtClean="0">
                <a:latin typeface="Merriweather" panose="02060503050406030704" pitchFamily="18" charset="-52"/>
              </a:rPr>
              <a:t>VII	1815</a:t>
            </a:r>
            <a:r>
              <a:rPr lang="ru-RU" sz="1400" dirty="0" smtClean="0">
                <a:latin typeface="Merriweather" panose="02060503050406030704" pitchFamily="18" charset="-52"/>
              </a:rPr>
              <a:t/>
            </a:r>
            <a:br>
              <a:rPr lang="ru-RU" sz="1400" dirty="0" smtClean="0">
                <a:latin typeface="Merriweather" panose="02060503050406030704" pitchFamily="18" charset="-52"/>
              </a:rPr>
            </a:br>
            <a:r>
              <a:rPr lang="en-US" sz="1400" dirty="0" smtClean="0">
                <a:latin typeface="Merriweather" panose="02060503050406030704" pitchFamily="18" charset="-52"/>
              </a:rPr>
              <a:t>VIII	1833</a:t>
            </a:r>
            <a:r>
              <a:rPr lang="ru-RU" sz="1400" dirty="0" smtClean="0">
                <a:latin typeface="Merriweather" panose="02060503050406030704" pitchFamily="18" charset="-52"/>
              </a:rPr>
              <a:t/>
            </a:r>
            <a:br>
              <a:rPr lang="ru-RU" sz="1400" dirty="0" smtClean="0">
                <a:latin typeface="Merriweather" panose="02060503050406030704" pitchFamily="18" charset="-52"/>
              </a:rPr>
            </a:br>
            <a:r>
              <a:rPr lang="en-US" sz="1400" dirty="0" smtClean="0">
                <a:latin typeface="Merriweather" panose="02060503050406030704" pitchFamily="18" charset="-52"/>
              </a:rPr>
              <a:t>IX	1850</a:t>
            </a:r>
            <a:r>
              <a:rPr lang="ru-RU" sz="1400" dirty="0" smtClean="0">
                <a:latin typeface="Merriweather" panose="02060503050406030704" pitchFamily="18" charset="-52"/>
              </a:rPr>
              <a:t/>
            </a:r>
            <a:br>
              <a:rPr lang="ru-RU" sz="1400" dirty="0" smtClean="0">
                <a:latin typeface="Merriweather" panose="02060503050406030704" pitchFamily="18" charset="-52"/>
              </a:rPr>
            </a:br>
            <a:r>
              <a:rPr lang="en-US" sz="1400" dirty="0" smtClean="0">
                <a:latin typeface="Merriweather" panose="02060503050406030704" pitchFamily="18" charset="-52"/>
              </a:rPr>
              <a:t>X	1856  - generation </a:t>
            </a:r>
            <a:r>
              <a:rPr lang="en-US" sz="1400" dirty="0" smtClean="0">
                <a:latin typeface="Merriweather" panose="02060503050406030704" pitchFamily="18" charset="-52"/>
              </a:rPr>
              <a:t>gap here.</a:t>
            </a:r>
            <a:endParaRPr lang="en-US" sz="1400" dirty="0" smtClean="0">
              <a:latin typeface="Merriweather" panose="02060503050406030704" pitchFamily="18" charset="-52"/>
            </a:endParaRPr>
          </a:p>
          <a:p>
            <a:pPr>
              <a:lnSpc>
                <a:spcPct val="100000"/>
              </a:lnSpc>
            </a:pPr>
            <a:r>
              <a:rPr lang="en-US" sz="1600" dirty="0" smtClean="0">
                <a:latin typeface="Merriweather" panose="02060503050406030704" pitchFamily="18" charset="-52"/>
              </a:rPr>
              <a:t>List of electors, lists of traders and other professions, nobility files, Department of Police card </a:t>
            </a:r>
            <a:r>
              <a:rPr lang="en-US" sz="1600" dirty="0" smtClean="0">
                <a:latin typeface="Merriweather" panose="02060503050406030704" pitchFamily="18" charset="-52"/>
              </a:rPr>
              <a:t>file.</a:t>
            </a:r>
            <a:endParaRPr lang="en-US" sz="1600" dirty="0" smtClean="0">
              <a:latin typeface="Merriweather" panose="02060503050406030704" pitchFamily="18" charset="-52"/>
            </a:endParaRPr>
          </a:p>
          <a:p>
            <a:pPr>
              <a:lnSpc>
                <a:spcPct val="100000"/>
              </a:lnSpc>
            </a:pPr>
            <a:r>
              <a:rPr lang="en-US" sz="1600" dirty="0" smtClean="0">
                <a:latin typeface="Merriweather" panose="02060503050406030704" pitchFamily="18" charset="-52"/>
              </a:rPr>
              <a:t>Local </a:t>
            </a:r>
            <a:r>
              <a:rPr lang="en-US" sz="1600" dirty="0" smtClean="0">
                <a:latin typeface="Merriweather" panose="02060503050406030704" pitchFamily="18" charset="-52"/>
              </a:rPr>
              <a:t>directories.</a:t>
            </a:r>
            <a:endParaRPr lang="ru-RU" sz="1600" dirty="0" smtClean="0">
              <a:latin typeface="Merriweather" panose="02060503050406030704" pitchFamily="18" charset="-52"/>
            </a:endParaRPr>
          </a:p>
          <a:p>
            <a:pPr marL="0" indent="0">
              <a:buNone/>
            </a:pPr>
            <a:endParaRPr lang="en-US" sz="1600" dirty="0" smtClean="0"/>
          </a:p>
          <a:p>
            <a:endParaRPr lang="de-DE" dirty="0"/>
          </a:p>
        </p:txBody>
      </p:sp>
      <p:sp>
        <p:nvSpPr>
          <p:cNvPr id="4" name="Объект 3"/>
          <p:cNvSpPr>
            <a:spLocks noGrp="1"/>
          </p:cNvSpPr>
          <p:nvPr>
            <p:ph sz="half" idx="2"/>
          </p:nvPr>
        </p:nvSpPr>
        <p:spPr/>
        <p:txBody>
          <a:bodyPr>
            <a:normAutofit/>
          </a:bodyPr>
          <a:lstStyle/>
          <a:p>
            <a:pPr>
              <a:lnSpc>
                <a:spcPct val="100000"/>
              </a:lnSpc>
              <a:spcAft>
                <a:spcPts val="0"/>
              </a:spcAft>
            </a:pPr>
            <a:r>
              <a:rPr lang="en-US" dirty="0" smtClean="0">
                <a:latin typeface="Merriweather" panose="02060503050406030704" pitchFamily="18" charset="-52"/>
              </a:rPr>
              <a:t>Galicia – cadaster (land records, </a:t>
            </a:r>
            <a:r>
              <a:rPr lang="pl-PL" dirty="0">
                <a:latin typeface="Merriweather" panose="02060503050406030704" pitchFamily="18" charset="-52"/>
              </a:rPr>
              <a:t>Pierwszy kataster gruntowy Galicji (tzw. metryka </a:t>
            </a:r>
            <a:r>
              <a:rPr lang="pl-PL" dirty="0" smtClean="0">
                <a:latin typeface="Merriweather" panose="02060503050406030704" pitchFamily="18" charset="-52"/>
              </a:rPr>
              <a:t>józefińska)</a:t>
            </a:r>
            <a:r>
              <a:rPr lang="ru-RU" dirty="0" smtClean="0">
                <a:latin typeface="Merriweather" panose="02060503050406030704" pitchFamily="18" charset="-52"/>
              </a:rPr>
              <a:t>,</a:t>
            </a:r>
            <a:r>
              <a:rPr lang="pl-PL" dirty="0" smtClean="0">
                <a:latin typeface="Merriweather" panose="02060503050406030704" pitchFamily="18" charset="-52"/>
              </a:rPr>
              <a:t> Drugi </a:t>
            </a:r>
            <a:r>
              <a:rPr lang="pl-PL" dirty="0">
                <a:latin typeface="Merriweather" panose="02060503050406030704" pitchFamily="18" charset="-52"/>
              </a:rPr>
              <a:t>kataster gruntowy Galicji (tzw. </a:t>
            </a:r>
            <a:r>
              <a:rPr lang="pl-PL" dirty="0" smtClean="0">
                <a:latin typeface="Merriweather" panose="02060503050406030704" pitchFamily="18" charset="-52"/>
              </a:rPr>
              <a:t>metryka franciszkańska</a:t>
            </a:r>
            <a:r>
              <a:rPr lang="ru-RU" dirty="0" smtClean="0">
                <a:latin typeface="Merriweather" panose="02060503050406030704" pitchFamily="18" charset="-52"/>
              </a:rPr>
              <a:t>)</a:t>
            </a:r>
            <a:r>
              <a:rPr lang="en-US" dirty="0" smtClean="0">
                <a:latin typeface="Merriweather" panose="02060503050406030704" pitchFamily="18" charset="-52"/>
              </a:rPr>
              <a:t>.</a:t>
            </a:r>
            <a:endParaRPr lang="ru-RU" dirty="0" smtClean="0">
              <a:latin typeface="Merriweather" panose="02060503050406030704" pitchFamily="18" charset="-52"/>
            </a:endParaRPr>
          </a:p>
          <a:p>
            <a:pPr>
              <a:lnSpc>
                <a:spcPct val="100000"/>
              </a:lnSpc>
              <a:spcAft>
                <a:spcPts val="0"/>
              </a:spcAft>
            </a:pPr>
            <a:r>
              <a:rPr lang="en-US" dirty="0" err="1" smtClean="0">
                <a:latin typeface="Merriweather" panose="02060503050406030704" pitchFamily="18" charset="-52"/>
              </a:rPr>
              <a:t>Szlachta</a:t>
            </a:r>
            <a:r>
              <a:rPr lang="en-US" dirty="0" smtClean="0">
                <a:latin typeface="Merriweather" panose="02060503050406030704" pitchFamily="18" charset="-52"/>
              </a:rPr>
              <a:t> files – applications, rejected applications.</a:t>
            </a:r>
          </a:p>
          <a:p>
            <a:pPr>
              <a:lnSpc>
                <a:spcPct val="100000"/>
              </a:lnSpc>
              <a:spcAft>
                <a:spcPts val="0"/>
              </a:spcAft>
            </a:pPr>
            <a:r>
              <a:rPr lang="en-US" dirty="0" err="1" smtClean="0">
                <a:latin typeface="Merriweather" panose="02060503050406030704" pitchFamily="18" charset="-52"/>
              </a:rPr>
              <a:t>Hetmanschina</a:t>
            </a:r>
            <a:r>
              <a:rPr lang="en-US" dirty="0" smtClean="0">
                <a:latin typeface="Merriweather" panose="02060503050406030704" pitchFamily="18" charset="-52"/>
              </a:rPr>
              <a:t> - </a:t>
            </a:r>
            <a:r>
              <a:rPr lang="ru-RU" dirty="0">
                <a:latin typeface="Merriweather" panose="02060503050406030704" pitchFamily="18" charset="-52"/>
              </a:rPr>
              <a:t> </a:t>
            </a:r>
            <a:r>
              <a:rPr lang="ru-RU" i="1" dirty="0" smtClean="0">
                <a:latin typeface="Merriweather" panose="02060503050406030704" pitchFamily="18" charset="-52"/>
              </a:rPr>
              <a:t>генеральная </a:t>
            </a:r>
            <a:r>
              <a:rPr lang="ru-RU" i="1" dirty="0">
                <a:latin typeface="Merriweather" panose="02060503050406030704" pitchFamily="18" charset="-52"/>
              </a:rPr>
              <a:t>и полковые канцелярии + присяжные книги + </a:t>
            </a:r>
            <a:r>
              <a:rPr lang="ru-RU" i="1" dirty="0" smtClean="0">
                <a:latin typeface="Merriweather" panose="02060503050406030704" pitchFamily="18" charset="-52"/>
              </a:rPr>
              <a:t>реестры</a:t>
            </a:r>
          </a:p>
          <a:p>
            <a:endParaRPr lang="ru-RU" dirty="0"/>
          </a:p>
        </p:txBody>
      </p:sp>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22</a:t>
            </a:fld>
            <a:endParaRPr lang="de-DE" dirty="0">
              <a:latin typeface="Merriweather" panose="02060503050406030704" pitchFamily="18" charset="-52"/>
            </a:endParaRPr>
          </a:p>
        </p:txBody>
      </p:sp>
    </p:spTree>
    <p:extLst>
      <p:ext uri="{BB962C8B-B14F-4D97-AF65-F5344CB8AC3E}">
        <p14:creationId xmlns:p14="http://schemas.microsoft.com/office/powerpoint/2010/main" val="2280838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pc="0" dirty="0" smtClean="0">
                <a:solidFill>
                  <a:schemeClr val="tx1"/>
                </a:solidFill>
                <a:latin typeface="Merriweather" panose="02060503050406030704" pitchFamily="18" charset="-52"/>
              </a:rPr>
              <a:t>Other sources</a:t>
            </a:r>
            <a:r>
              <a:rPr lang="en-US" spc="0" dirty="0" smtClean="0">
                <a:solidFill>
                  <a:schemeClr val="tx1"/>
                </a:solidFill>
                <a:latin typeface="Merriweather" panose="02060503050406030704" pitchFamily="18" charset="-52"/>
              </a:rPr>
              <a:t>: post1917</a:t>
            </a:r>
            <a:endParaRPr lang="de-DE" spc="0" dirty="0">
              <a:solidFill>
                <a:schemeClr val="tx1"/>
              </a:solidFill>
              <a:latin typeface="Merriweather" panose="02060503050406030704" pitchFamily="18" charset="-52"/>
            </a:endParaRPr>
          </a:p>
        </p:txBody>
      </p:sp>
      <p:sp>
        <p:nvSpPr>
          <p:cNvPr id="3" name="Объект 2"/>
          <p:cNvSpPr>
            <a:spLocks noGrp="1"/>
          </p:cNvSpPr>
          <p:nvPr>
            <p:ph sz="half" idx="1"/>
          </p:nvPr>
        </p:nvSpPr>
        <p:spPr/>
        <p:txBody>
          <a:bodyPr>
            <a:normAutofit/>
          </a:bodyPr>
          <a:lstStyle/>
          <a:p>
            <a:pPr>
              <a:lnSpc>
                <a:spcPct val="100000"/>
              </a:lnSpc>
              <a:spcAft>
                <a:spcPts val="0"/>
              </a:spcAft>
            </a:pPr>
            <a:r>
              <a:rPr lang="en-US" dirty="0" smtClean="0">
                <a:latin typeface="Merriweather" panose="02060503050406030704" pitchFamily="18" charset="-52"/>
              </a:rPr>
              <a:t>Court files (repressions)</a:t>
            </a:r>
          </a:p>
          <a:p>
            <a:pPr>
              <a:lnSpc>
                <a:spcPct val="100000"/>
              </a:lnSpc>
              <a:spcAft>
                <a:spcPts val="0"/>
              </a:spcAft>
            </a:pPr>
            <a:r>
              <a:rPr lang="en-US" dirty="0" smtClean="0">
                <a:latin typeface="Merriweather" panose="02060503050406030704" pitchFamily="18" charset="-52"/>
              </a:rPr>
              <a:t>State Security Service</a:t>
            </a:r>
          </a:p>
          <a:p>
            <a:pPr>
              <a:lnSpc>
                <a:spcPct val="100000"/>
              </a:lnSpc>
              <a:spcAft>
                <a:spcPts val="0"/>
              </a:spcAft>
            </a:pPr>
            <a:r>
              <a:rPr lang="en-US" dirty="0" smtClean="0">
                <a:latin typeface="Merriweather" panose="02060503050406030704" pitchFamily="18" charset="-52"/>
              </a:rPr>
              <a:t>Pensions office</a:t>
            </a:r>
          </a:p>
          <a:p>
            <a:pPr>
              <a:lnSpc>
                <a:spcPct val="100000"/>
              </a:lnSpc>
              <a:spcAft>
                <a:spcPts val="0"/>
              </a:spcAft>
            </a:pPr>
            <a:r>
              <a:rPr lang="en-US" dirty="0" smtClean="0">
                <a:latin typeface="Merriweather" panose="02060503050406030704" pitchFamily="18" charset="-52"/>
              </a:rPr>
              <a:t>Local (</a:t>
            </a:r>
            <a:r>
              <a:rPr lang="ru-RU" dirty="0" smtClean="0">
                <a:latin typeface="Merriweather" panose="02060503050406030704" pitchFamily="18" charset="-52"/>
              </a:rPr>
              <a:t>районные) </a:t>
            </a:r>
            <a:r>
              <a:rPr lang="en-US" dirty="0" smtClean="0">
                <a:latin typeface="Merriweather" panose="02060503050406030704" pitchFamily="18" charset="-52"/>
              </a:rPr>
              <a:t>archives</a:t>
            </a:r>
          </a:p>
          <a:p>
            <a:pPr>
              <a:lnSpc>
                <a:spcPct val="100000"/>
              </a:lnSpc>
              <a:spcAft>
                <a:spcPts val="0"/>
              </a:spcAft>
            </a:pPr>
            <a:r>
              <a:rPr lang="en-US" dirty="0" smtClean="0">
                <a:latin typeface="Merriweather" panose="02060503050406030704" pitchFamily="18" charset="-52"/>
              </a:rPr>
              <a:t>Newspapers</a:t>
            </a:r>
          </a:p>
          <a:p>
            <a:pPr>
              <a:lnSpc>
                <a:spcPct val="100000"/>
              </a:lnSpc>
              <a:spcAft>
                <a:spcPts val="0"/>
              </a:spcAft>
            </a:pPr>
            <a:r>
              <a:rPr lang="en-US" dirty="0" smtClean="0">
                <a:latin typeface="Merriweather" panose="02060503050406030704" pitchFamily="18" charset="-52"/>
              </a:rPr>
              <a:t>Phone books</a:t>
            </a:r>
          </a:p>
          <a:p>
            <a:pPr>
              <a:lnSpc>
                <a:spcPct val="100000"/>
              </a:lnSpc>
              <a:spcAft>
                <a:spcPts val="0"/>
              </a:spcAft>
            </a:pPr>
            <a:r>
              <a:rPr lang="en-US" dirty="0" smtClean="0">
                <a:latin typeface="Merriweather" panose="02060503050406030704" pitchFamily="18" charset="-52"/>
              </a:rPr>
              <a:t>Online databases</a:t>
            </a:r>
          </a:p>
          <a:p>
            <a:pPr>
              <a:lnSpc>
                <a:spcPct val="100000"/>
              </a:lnSpc>
              <a:spcAft>
                <a:spcPts val="0"/>
              </a:spcAft>
            </a:pPr>
            <a:r>
              <a:rPr lang="en-US" dirty="0" smtClean="0">
                <a:latin typeface="Merriweather" panose="02060503050406030704" pitchFamily="18" charset="-52"/>
              </a:rPr>
              <a:t>Ask local people – you can still find somebody who remembers details.</a:t>
            </a:r>
            <a:endParaRPr lang="de-DE" dirty="0">
              <a:latin typeface="Merriweather" panose="02060503050406030704" pitchFamily="18" charset="-52"/>
            </a:endParaRPr>
          </a:p>
        </p:txBody>
      </p:sp>
      <p:sp>
        <p:nvSpPr>
          <p:cNvPr id="4" name="Объект 3"/>
          <p:cNvSpPr>
            <a:spLocks noGrp="1"/>
          </p:cNvSpPr>
          <p:nvPr>
            <p:ph sz="half" idx="2"/>
          </p:nvPr>
        </p:nvSpPr>
        <p:spPr/>
        <p:txBody>
          <a:bodyPr>
            <a:normAutofit/>
          </a:bodyPr>
          <a:lstStyle/>
          <a:p>
            <a:pPr>
              <a:lnSpc>
                <a:spcPct val="100000"/>
              </a:lnSpc>
              <a:spcAft>
                <a:spcPts val="0"/>
              </a:spcAft>
            </a:pPr>
            <a:r>
              <a:rPr lang="ru-RU" dirty="0" smtClean="0">
                <a:latin typeface="Merriweather" panose="02060503050406030704" pitchFamily="18" charset="-52"/>
              </a:rPr>
              <a:t>1920-1930 </a:t>
            </a:r>
            <a:r>
              <a:rPr lang="en-US" dirty="0" smtClean="0">
                <a:latin typeface="Merriweather" panose="02060503050406030704" pitchFamily="18" charset="-52"/>
              </a:rPr>
              <a:t>census in the Polish areas.</a:t>
            </a:r>
          </a:p>
          <a:p>
            <a:pPr>
              <a:lnSpc>
                <a:spcPct val="100000"/>
              </a:lnSpc>
              <a:spcAft>
                <a:spcPts val="0"/>
              </a:spcAft>
            </a:pPr>
            <a:r>
              <a:rPr lang="en-US" dirty="0" smtClean="0">
                <a:latin typeface="Merriweather" panose="02060503050406030704" pitchFamily="18" charset="-52"/>
              </a:rPr>
              <a:t>Obd-memoria.ru / podwignaroda.mil.ru</a:t>
            </a:r>
          </a:p>
          <a:p>
            <a:pPr>
              <a:lnSpc>
                <a:spcPct val="100000"/>
              </a:lnSpc>
              <a:spcAft>
                <a:spcPts val="0"/>
              </a:spcAft>
            </a:pPr>
            <a:r>
              <a:rPr lang="en-US" dirty="0" smtClean="0">
                <a:latin typeface="Merriweather" panose="02060503050406030704" pitchFamily="18" charset="-52"/>
              </a:rPr>
              <a:t>Ministry of interior (</a:t>
            </a:r>
            <a:r>
              <a:rPr lang="uk-UA" dirty="0" err="1" smtClean="0">
                <a:latin typeface="Merriweather" panose="02060503050406030704" pitchFamily="18" charset="-52"/>
              </a:rPr>
              <a:t>спецпереселенцы</a:t>
            </a:r>
            <a:r>
              <a:rPr lang="uk-UA" dirty="0" smtClean="0">
                <a:latin typeface="Merriweather" panose="02060503050406030704" pitchFamily="18" charset="-52"/>
              </a:rPr>
              <a:t> </a:t>
            </a:r>
            <a:r>
              <a:rPr lang="en-US" dirty="0" smtClean="0">
                <a:latin typeface="Merriweather" panose="02060503050406030704" pitchFamily="18" charset="-52"/>
              </a:rPr>
              <a:t>19</a:t>
            </a:r>
            <a:r>
              <a:rPr lang="uk-UA" dirty="0" smtClean="0">
                <a:latin typeface="Merriweather" panose="02060503050406030704" pitchFamily="18" charset="-52"/>
              </a:rPr>
              <a:t>30х)</a:t>
            </a:r>
            <a:endParaRPr lang="en-US" dirty="0" smtClean="0">
              <a:latin typeface="Merriweather" panose="02060503050406030704" pitchFamily="18" charset="-52"/>
            </a:endParaRPr>
          </a:p>
          <a:p>
            <a:pPr>
              <a:lnSpc>
                <a:spcPct val="100000"/>
              </a:lnSpc>
              <a:spcAft>
                <a:spcPts val="0"/>
              </a:spcAft>
            </a:pPr>
            <a:r>
              <a:rPr lang="de-DE" dirty="0" err="1" smtClean="0">
                <a:latin typeface="Merriweather" panose="02060503050406030704" pitchFamily="18" charset="-52"/>
              </a:rPr>
              <a:t>Ukrayinska</a:t>
            </a:r>
            <a:r>
              <a:rPr lang="de-DE" dirty="0" smtClean="0">
                <a:latin typeface="Merriweather" panose="02060503050406030704" pitchFamily="18" charset="-52"/>
              </a:rPr>
              <a:t> </a:t>
            </a:r>
            <a:r>
              <a:rPr lang="de-DE" dirty="0" err="1" smtClean="0">
                <a:latin typeface="Merriweather" panose="02060503050406030704" pitchFamily="18" charset="-52"/>
              </a:rPr>
              <a:t>Povstanska</a:t>
            </a:r>
            <a:r>
              <a:rPr lang="de-DE" dirty="0" smtClean="0">
                <a:latin typeface="Merriweather" panose="02060503050406030704" pitchFamily="18" charset="-52"/>
              </a:rPr>
              <a:t> </a:t>
            </a:r>
            <a:r>
              <a:rPr lang="de-DE" dirty="0" err="1" smtClean="0">
                <a:latin typeface="Merriweather" panose="02060503050406030704" pitchFamily="18" charset="-52"/>
              </a:rPr>
              <a:t>Armiya</a:t>
            </a:r>
            <a:r>
              <a:rPr lang="ru-RU" dirty="0" smtClean="0">
                <a:latin typeface="Merriweather" panose="02060503050406030704" pitchFamily="18" charset="-52"/>
              </a:rPr>
              <a:t> (</a:t>
            </a:r>
            <a:r>
              <a:rPr lang="de-DE" dirty="0" smtClean="0">
                <a:latin typeface="Merriweather" panose="02060503050406030704" pitchFamily="18" charset="-52"/>
              </a:rPr>
              <a:t>UPA</a:t>
            </a:r>
            <a:r>
              <a:rPr lang="ru-RU" dirty="0" smtClean="0">
                <a:latin typeface="Merriweather" panose="02060503050406030704" pitchFamily="18" charset="-52"/>
              </a:rPr>
              <a:t>)</a:t>
            </a:r>
            <a:endParaRPr lang="de-DE" dirty="0">
              <a:latin typeface="Merriweather" panose="02060503050406030704" pitchFamily="18" charset="-52"/>
            </a:endParaRPr>
          </a:p>
        </p:txBody>
      </p:sp>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23</a:t>
            </a:fld>
            <a:endParaRPr lang="de-DE" dirty="0">
              <a:latin typeface="Merriweather" panose="02060503050406030704" pitchFamily="18" charset="-52"/>
            </a:endParaRPr>
          </a:p>
        </p:txBody>
      </p:sp>
    </p:spTree>
    <p:extLst>
      <p:ext uri="{BB962C8B-B14F-4D97-AF65-F5344CB8AC3E}">
        <p14:creationId xmlns:p14="http://schemas.microsoft.com/office/powerpoint/2010/main" val="5013663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nSpc>
                <a:spcPct val="100000"/>
              </a:lnSpc>
            </a:pPr>
            <a:r>
              <a:rPr lang="en-US" dirty="0" smtClean="0">
                <a:solidFill>
                  <a:schemeClr val="tx1"/>
                </a:solidFill>
                <a:latin typeface="Merriweather" panose="02060503050406030704" pitchFamily="18" charset="-52"/>
              </a:rPr>
              <a:t>Web sources</a:t>
            </a:r>
            <a:endParaRPr lang="de-DE" dirty="0">
              <a:solidFill>
                <a:schemeClr val="tx1"/>
              </a:solidFill>
              <a:latin typeface="Merriweather" panose="02060503050406030704" pitchFamily="18" charset="-52"/>
            </a:endParaRPr>
          </a:p>
        </p:txBody>
      </p:sp>
      <p:sp>
        <p:nvSpPr>
          <p:cNvPr id="3" name="Объект 2"/>
          <p:cNvSpPr>
            <a:spLocks noGrp="1"/>
          </p:cNvSpPr>
          <p:nvPr>
            <p:ph sz="half" idx="1"/>
          </p:nvPr>
        </p:nvSpPr>
        <p:spPr/>
        <p:txBody>
          <a:bodyPr>
            <a:normAutofit/>
          </a:bodyPr>
          <a:lstStyle/>
          <a:p>
            <a:r>
              <a:rPr lang="en-US" dirty="0">
                <a:latin typeface="Merriweather" panose="02060503050406030704" pitchFamily="18" charset="-52"/>
              </a:rPr>
              <a:t>archives.gov.ua</a:t>
            </a:r>
          </a:p>
          <a:p>
            <a:r>
              <a:rPr lang="en-US" dirty="0">
                <a:latin typeface="Merriweather" panose="02060503050406030704" pitchFamily="18" charset="-52"/>
              </a:rPr>
              <a:t>inn.rozshuk.com.ua</a:t>
            </a:r>
          </a:p>
          <a:p>
            <a:r>
              <a:rPr lang="en-US" dirty="0" smtClean="0">
                <a:latin typeface="Merriweather" panose="02060503050406030704" pitchFamily="18" charset="-52"/>
              </a:rPr>
              <a:t>reabit.org.ua</a:t>
            </a:r>
          </a:p>
          <a:p>
            <a:r>
              <a:rPr lang="en-US" dirty="0" smtClean="0">
                <a:latin typeface="Merriweather" panose="02060503050406030704" pitchFamily="18" charset="-52"/>
              </a:rPr>
              <a:t>Jewishgen.org</a:t>
            </a:r>
            <a:endParaRPr lang="en-US" dirty="0">
              <a:latin typeface="Merriweather" panose="02060503050406030704" pitchFamily="18" charset="-52"/>
            </a:endParaRPr>
          </a:p>
          <a:p>
            <a:r>
              <a:rPr lang="en-US" dirty="0" smtClean="0">
                <a:latin typeface="Merriweather" panose="02060503050406030704" pitchFamily="18" charset="-52"/>
              </a:rPr>
              <a:t>Rtr-foundation.org</a:t>
            </a:r>
          </a:p>
          <a:p>
            <a:r>
              <a:rPr lang="en-US" dirty="0" smtClean="0">
                <a:latin typeface="Merriweather" panose="02060503050406030704" pitchFamily="18" charset="-52"/>
              </a:rPr>
              <a:t>Agad.pl</a:t>
            </a:r>
          </a:p>
          <a:p>
            <a:r>
              <a:rPr lang="en-US" dirty="0" smtClean="0">
                <a:latin typeface="Merriweather" panose="02060503050406030704" pitchFamily="18" charset="-52"/>
              </a:rPr>
              <a:t>Vgd.ru</a:t>
            </a:r>
          </a:p>
          <a:p>
            <a:r>
              <a:rPr lang="en-US" dirty="0" smtClean="0">
                <a:latin typeface="Merriweather" panose="02060503050406030704" pitchFamily="18" charset="-52"/>
              </a:rPr>
              <a:t>Book-old.ru</a:t>
            </a:r>
          </a:p>
          <a:p>
            <a:r>
              <a:rPr lang="en-US" dirty="0" smtClean="0">
                <a:latin typeface="Merriweather" panose="02060503050406030704" pitchFamily="18" charset="-52"/>
              </a:rPr>
              <a:t>Rusgenproject.com </a:t>
            </a:r>
          </a:p>
          <a:p>
            <a:endParaRPr lang="en-US" dirty="0" smtClean="0"/>
          </a:p>
          <a:p>
            <a:endParaRPr lang="en-US" dirty="0" smtClean="0"/>
          </a:p>
        </p:txBody>
      </p:sp>
      <p:sp>
        <p:nvSpPr>
          <p:cNvPr id="4" name="Объект 3"/>
          <p:cNvSpPr>
            <a:spLocks noGrp="1"/>
          </p:cNvSpPr>
          <p:nvPr>
            <p:ph sz="half" idx="2"/>
          </p:nvPr>
        </p:nvSpPr>
        <p:spPr/>
        <p:txBody>
          <a:bodyPr>
            <a:normAutofit/>
          </a:bodyPr>
          <a:lstStyle/>
          <a:p>
            <a:r>
              <a:rPr lang="en-US" dirty="0">
                <a:latin typeface="Merriweather" panose="02060503050406030704" pitchFamily="18" charset="-52"/>
              </a:rPr>
              <a:t>Obd-memorial.ru</a:t>
            </a:r>
          </a:p>
          <a:p>
            <a:r>
              <a:rPr lang="en-US" dirty="0" smtClean="0">
                <a:latin typeface="Merriweather" panose="02060503050406030704" pitchFamily="18" charset="-52"/>
              </a:rPr>
              <a:t>Lists.memo.ru</a:t>
            </a:r>
            <a:endParaRPr lang="ru-RU" dirty="0" smtClean="0">
              <a:latin typeface="Merriweather" panose="02060503050406030704" pitchFamily="18" charset="-52"/>
            </a:endParaRPr>
          </a:p>
          <a:p>
            <a:r>
              <a:rPr lang="en-US" dirty="0" smtClean="0">
                <a:latin typeface="Merriweather" panose="02060503050406030704" pitchFamily="18" charset="-52"/>
              </a:rPr>
              <a:t>Soldat.ru</a:t>
            </a:r>
          </a:p>
          <a:p>
            <a:r>
              <a:rPr lang="en-US" dirty="0" smtClean="0">
                <a:latin typeface="Merriweather" panose="02060503050406030704" pitchFamily="18" charset="-52"/>
              </a:rPr>
              <a:t>Podwignaroda.mil.ru</a:t>
            </a:r>
            <a:endParaRPr lang="en-US" dirty="0" smtClean="0">
              <a:latin typeface="Merriweather" panose="02060503050406030704" pitchFamily="18" charset="-52"/>
            </a:endParaRPr>
          </a:p>
          <a:p>
            <a:r>
              <a:rPr lang="en-US" dirty="0">
                <a:latin typeface="Merriweather" panose="02060503050406030704" pitchFamily="18" charset="-52"/>
              </a:rPr>
              <a:t>Number.org</a:t>
            </a:r>
          </a:p>
          <a:p>
            <a:endParaRPr lang="de-DE" dirty="0"/>
          </a:p>
        </p:txBody>
      </p:sp>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24</a:t>
            </a:fld>
            <a:endParaRPr lang="de-DE" dirty="0">
              <a:latin typeface="Merriweather" panose="02060503050406030704" pitchFamily="18" charset="-52"/>
            </a:endParaRPr>
          </a:p>
        </p:txBody>
      </p:sp>
    </p:spTree>
    <p:extLst>
      <p:ext uri="{BB962C8B-B14F-4D97-AF65-F5344CB8AC3E}">
        <p14:creationId xmlns:p14="http://schemas.microsoft.com/office/powerpoint/2010/main" val="6796209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pc="0" dirty="0" smtClean="0">
                <a:solidFill>
                  <a:schemeClr val="tx1"/>
                </a:solidFill>
                <a:latin typeface="Merriweather" panose="02060503050406030704" pitchFamily="18" charset="-52"/>
              </a:rPr>
              <a:t>What we are missing here … </a:t>
            </a:r>
            <a:endParaRPr lang="de-DE" spc="0" dirty="0">
              <a:solidFill>
                <a:schemeClr val="tx1"/>
              </a:solidFill>
              <a:latin typeface="Merriweather" panose="02060503050406030704" pitchFamily="18" charset="-52"/>
            </a:endParaRPr>
          </a:p>
        </p:txBody>
      </p:sp>
      <p:sp>
        <p:nvSpPr>
          <p:cNvPr id="3" name="Объект 2"/>
          <p:cNvSpPr>
            <a:spLocks noGrp="1"/>
          </p:cNvSpPr>
          <p:nvPr>
            <p:ph sz="half" idx="1"/>
          </p:nvPr>
        </p:nvSpPr>
        <p:spPr/>
        <p:txBody>
          <a:bodyPr>
            <a:normAutofit/>
          </a:bodyPr>
          <a:lstStyle/>
          <a:p>
            <a:pPr>
              <a:lnSpc>
                <a:spcPct val="100000"/>
              </a:lnSpc>
              <a:spcAft>
                <a:spcPts val="0"/>
              </a:spcAft>
            </a:pPr>
            <a:r>
              <a:rPr lang="en-US" dirty="0" smtClean="0">
                <a:latin typeface="Merriweather" panose="02060503050406030704" pitchFamily="18" charset="-52"/>
              </a:rPr>
              <a:t>Germans – Lutheran records in St </a:t>
            </a:r>
            <a:r>
              <a:rPr lang="en-US" dirty="0" err="1" smtClean="0">
                <a:latin typeface="Merriweather" panose="02060503050406030704" pitchFamily="18" charset="-52"/>
              </a:rPr>
              <a:t>Petersbourg</a:t>
            </a:r>
            <a:r>
              <a:rPr lang="en-US" dirty="0" smtClean="0">
                <a:latin typeface="Merriweather" panose="02060503050406030704" pitchFamily="18" charset="-52"/>
              </a:rPr>
              <a:t>, EVZ records in College Park MD, Catholic records in Saratov, ITS (Bad </a:t>
            </a:r>
            <a:r>
              <a:rPr lang="en-US" dirty="0" err="1" smtClean="0">
                <a:latin typeface="Merriweather" panose="02060503050406030704" pitchFamily="18" charset="-52"/>
              </a:rPr>
              <a:t>Arolsen</a:t>
            </a:r>
            <a:r>
              <a:rPr lang="en-US" dirty="0" smtClean="0">
                <a:latin typeface="Merriweather" panose="02060503050406030704" pitchFamily="18" charset="-52"/>
              </a:rPr>
              <a:t>, </a:t>
            </a:r>
            <a:r>
              <a:rPr lang="en-US" dirty="0">
                <a:latin typeface="Merriweather" panose="02060503050406030704" pitchFamily="18" charset="-52"/>
              </a:rPr>
              <a:t>Germany) </a:t>
            </a:r>
            <a:r>
              <a:rPr lang="en-US" i="1" dirty="0" smtClean="0">
                <a:latin typeface="Merriweather" panose="02060503050406030704" pitchFamily="18" charset="-52"/>
              </a:rPr>
              <a:t>odessa3.org  grhs.org</a:t>
            </a:r>
            <a:endParaRPr lang="en-US" i="1" dirty="0" smtClean="0">
              <a:latin typeface="Merriweather" panose="02060503050406030704" pitchFamily="18" charset="-52"/>
            </a:endParaRPr>
          </a:p>
          <a:p>
            <a:pPr>
              <a:lnSpc>
                <a:spcPct val="100000"/>
              </a:lnSpc>
              <a:spcAft>
                <a:spcPts val="0"/>
              </a:spcAft>
            </a:pPr>
            <a:r>
              <a:rPr lang="en-US" dirty="0" smtClean="0">
                <a:latin typeface="Merriweather" panose="02060503050406030704" pitchFamily="18" charset="-52"/>
              </a:rPr>
              <a:t>Catholic and Jewish documents in Polish archives (always check </a:t>
            </a:r>
            <a:r>
              <a:rPr lang="en-US" i="1" dirty="0" smtClean="0">
                <a:latin typeface="Merriweather" panose="02060503050406030704" pitchFamily="18" charset="-52"/>
              </a:rPr>
              <a:t>AGAD</a:t>
            </a:r>
            <a:r>
              <a:rPr lang="en-US" dirty="0" smtClean="0">
                <a:latin typeface="Merriweather" panose="02060503050406030704" pitchFamily="18" charset="-52"/>
              </a:rPr>
              <a:t> if they have something)</a:t>
            </a:r>
          </a:p>
          <a:p>
            <a:pPr>
              <a:lnSpc>
                <a:spcPct val="100000"/>
              </a:lnSpc>
              <a:spcAft>
                <a:spcPts val="0"/>
              </a:spcAft>
            </a:pPr>
            <a:r>
              <a:rPr lang="en-US" dirty="0" err="1" smtClean="0">
                <a:latin typeface="Merriweather" panose="02060503050406030704" pitchFamily="18" charset="-52"/>
              </a:rPr>
              <a:t>Yad</a:t>
            </a:r>
            <a:r>
              <a:rPr lang="en-US" dirty="0" smtClean="0">
                <a:latin typeface="Merriweather" panose="02060503050406030704" pitchFamily="18" charset="-52"/>
              </a:rPr>
              <a:t> </a:t>
            </a:r>
            <a:r>
              <a:rPr lang="en-US" dirty="0" err="1" smtClean="0">
                <a:latin typeface="Merriweather" panose="02060503050406030704" pitchFamily="18" charset="-52"/>
              </a:rPr>
              <a:t>Vashem</a:t>
            </a:r>
            <a:r>
              <a:rPr lang="en-US" dirty="0" smtClean="0">
                <a:latin typeface="Merriweather" panose="02060503050406030704" pitchFamily="18" charset="-52"/>
              </a:rPr>
              <a:t> and other Jewish-specific sources.</a:t>
            </a:r>
          </a:p>
          <a:p>
            <a:pPr>
              <a:lnSpc>
                <a:spcPct val="100000"/>
              </a:lnSpc>
              <a:spcAft>
                <a:spcPts val="0"/>
              </a:spcAft>
            </a:pPr>
            <a:r>
              <a:rPr lang="en-US" dirty="0" smtClean="0">
                <a:latin typeface="Merriweather" panose="02060503050406030704" pitchFamily="18" charset="-52"/>
              </a:rPr>
              <a:t>Old believers, </a:t>
            </a:r>
            <a:r>
              <a:rPr lang="en-US" dirty="0" err="1" smtClean="0">
                <a:latin typeface="Merriweather" panose="02060503050406030704" pitchFamily="18" charset="-52"/>
              </a:rPr>
              <a:t>dukhobors</a:t>
            </a:r>
            <a:r>
              <a:rPr lang="en-US" dirty="0" smtClean="0">
                <a:latin typeface="Merriweather" panose="02060503050406030704" pitchFamily="18" charset="-52"/>
              </a:rPr>
              <a:t>…</a:t>
            </a:r>
            <a:endParaRPr lang="en-US" dirty="0" smtClean="0">
              <a:latin typeface="Merriweather" panose="02060503050406030704" pitchFamily="18" charset="-52"/>
            </a:endParaRPr>
          </a:p>
          <a:p>
            <a:endParaRPr lang="en-US" dirty="0" smtClean="0"/>
          </a:p>
          <a:p>
            <a:endParaRPr lang="en-US" dirty="0" smtClean="0"/>
          </a:p>
        </p:txBody>
      </p:sp>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25</a:t>
            </a:fld>
            <a:endParaRPr lang="de-DE" dirty="0">
              <a:latin typeface="Merriweather" panose="02060503050406030704" pitchFamily="18" charset="-52"/>
            </a:endParaRPr>
          </a:p>
        </p:txBody>
      </p:sp>
    </p:spTree>
    <p:extLst>
      <p:ext uri="{BB962C8B-B14F-4D97-AF65-F5344CB8AC3E}">
        <p14:creationId xmlns:p14="http://schemas.microsoft.com/office/powerpoint/2010/main" val="91065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pc="0" dirty="0" smtClean="0">
                <a:solidFill>
                  <a:schemeClr val="tx1"/>
                </a:solidFill>
                <a:latin typeface="Merriweather" panose="02060503050406030704" pitchFamily="18" charset="-52"/>
              </a:rPr>
              <a:t>Case study: </a:t>
            </a:r>
            <a:r>
              <a:rPr lang="en-US" spc="0" dirty="0" err="1" smtClean="0">
                <a:solidFill>
                  <a:schemeClr val="tx1"/>
                </a:solidFill>
                <a:latin typeface="Merriweather" panose="02060503050406030704" pitchFamily="18" charset="-52"/>
              </a:rPr>
              <a:t>Volkman</a:t>
            </a:r>
            <a:endParaRPr lang="de-DE" spc="0" dirty="0">
              <a:solidFill>
                <a:schemeClr val="tx1"/>
              </a:solidFill>
              <a:latin typeface="Merriweather" panose="02060503050406030704" pitchFamily="18" charset="-52"/>
            </a:endParaRPr>
          </a:p>
        </p:txBody>
      </p:sp>
      <p:sp>
        <p:nvSpPr>
          <p:cNvPr id="3" name="Объект 2"/>
          <p:cNvSpPr>
            <a:spLocks noGrp="1"/>
          </p:cNvSpPr>
          <p:nvPr>
            <p:ph sz="half" idx="1"/>
          </p:nvPr>
        </p:nvSpPr>
        <p:spPr>
          <a:xfrm>
            <a:off x="1097278" y="1845734"/>
            <a:ext cx="6996397" cy="4358798"/>
          </a:xfrm>
        </p:spPr>
        <p:txBody>
          <a:bodyPr>
            <a:normAutofit fontScale="55000" lnSpcReduction="20000"/>
          </a:bodyPr>
          <a:lstStyle/>
          <a:p>
            <a:pPr>
              <a:lnSpc>
                <a:spcPct val="120000"/>
              </a:lnSpc>
            </a:pPr>
            <a:r>
              <a:rPr lang="en-US" sz="2200" dirty="0" smtClean="0">
                <a:latin typeface="Merriweather" panose="02060503050406030704" pitchFamily="18" charset="-52"/>
              </a:rPr>
              <a:t>Client</a:t>
            </a:r>
            <a:r>
              <a:rPr lang="ru-RU" sz="2200" dirty="0" smtClean="0">
                <a:latin typeface="Merriweather" panose="02060503050406030704" pitchFamily="18" charset="-52"/>
              </a:rPr>
              <a:t> </a:t>
            </a:r>
            <a:r>
              <a:rPr lang="en-US" sz="2200" dirty="0" smtClean="0">
                <a:latin typeface="Merriweather" panose="02060503050406030704" pitchFamily="18" charset="-52"/>
              </a:rPr>
              <a:t>in his 40s, his parents in their 70s, nice family with no problems.</a:t>
            </a:r>
            <a:r>
              <a:rPr lang="de-DE" sz="2200" dirty="0">
                <a:latin typeface="Merriweather" panose="02060503050406030704" pitchFamily="18" charset="-52"/>
              </a:rPr>
              <a:t> </a:t>
            </a:r>
            <a:r>
              <a:rPr lang="de-DE" sz="2200" dirty="0" smtClean="0">
                <a:latin typeface="Merriweather" panose="02060503050406030704" pitchFamily="18" charset="-52"/>
              </a:rPr>
              <a:t>Mother: „</a:t>
            </a:r>
            <a:r>
              <a:rPr lang="de-DE" sz="2200" b="1" dirty="0" err="1" smtClean="0">
                <a:latin typeface="Merriweather" panose="02060503050406030704" pitchFamily="18" charset="-52"/>
              </a:rPr>
              <a:t>my</a:t>
            </a:r>
            <a:r>
              <a:rPr lang="de-DE" sz="2200" b="1" dirty="0" smtClean="0">
                <a:latin typeface="Merriweather" panose="02060503050406030704" pitchFamily="18" charset="-52"/>
              </a:rPr>
              <a:t> </a:t>
            </a:r>
            <a:r>
              <a:rPr lang="de-DE" sz="2200" b="1" dirty="0" err="1" smtClean="0">
                <a:latin typeface="Merriweather" panose="02060503050406030704" pitchFamily="18" charset="-52"/>
              </a:rPr>
              <a:t>mother</a:t>
            </a:r>
            <a:r>
              <a:rPr lang="de-DE" sz="2200" b="1" dirty="0" smtClean="0">
                <a:latin typeface="Merriweather" panose="02060503050406030704" pitchFamily="18" charset="-52"/>
              </a:rPr>
              <a:t> </a:t>
            </a:r>
            <a:r>
              <a:rPr lang="de-DE" sz="2200" b="1" dirty="0" err="1" smtClean="0">
                <a:latin typeface="Merriweather" panose="02060503050406030704" pitchFamily="18" charset="-52"/>
              </a:rPr>
              <a:t>never</a:t>
            </a:r>
            <a:r>
              <a:rPr lang="de-DE" sz="2200" b="1" dirty="0" smtClean="0">
                <a:latin typeface="Merriweather" panose="02060503050406030704" pitchFamily="18" charset="-52"/>
              </a:rPr>
              <a:t> </a:t>
            </a:r>
            <a:r>
              <a:rPr lang="de-DE" sz="2200" b="1" dirty="0" err="1" smtClean="0">
                <a:latin typeface="Merriweather" panose="02060503050406030704" pitchFamily="18" charset="-52"/>
              </a:rPr>
              <a:t>had</a:t>
            </a:r>
            <a:r>
              <a:rPr lang="de-DE" sz="2200" b="1" dirty="0" smtClean="0">
                <a:latin typeface="Merriweather" panose="02060503050406030704" pitchFamily="18" charset="-52"/>
              </a:rPr>
              <a:t> </a:t>
            </a:r>
            <a:r>
              <a:rPr lang="de-DE" sz="2200" b="1" dirty="0" err="1" smtClean="0">
                <a:latin typeface="Merriweather" panose="02060503050406030704" pitchFamily="18" charset="-52"/>
              </a:rPr>
              <a:t>any</a:t>
            </a:r>
            <a:r>
              <a:rPr lang="de-DE" sz="2200" b="1" dirty="0" smtClean="0">
                <a:latin typeface="Merriweather" panose="02060503050406030704" pitchFamily="18" charset="-52"/>
              </a:rPr>
              <a:t> </a:t>
            </a:r>
            <a:r>
              <a:rPr lang="de-DE" sz="2200" b="1" dirty="0" err="1" smtClean="0">
                <a:latin typeface="Merriweather" panose="02060503050406030704" pitchFamily="18" charset="-52"/>
              </a:rPr>
              <a:t>maiden</a:t>
            </a:r>
            <a:r>
              <a:rPr lang="de-DE" sz="2200" b="1" dirty="0" smtClean="0">
                <a:latin typeface="Merriweather" panose="02060503050406030704" pitchFamily="18" charset="-52"/>
              </a:rPr>
              <a:t> </a:t>
            </a:r>
            <a:r>
              <a:rPr lang="de-DE" sz="2200" b="1" dirty="0" err="1" smtClean="0">
                <a:latin typeface="Merriweather" panose="02060503050406030704" pitchFamily="18" charset="-52"/>
              </a:rPr>
              <a:t>name</a:t>
            </a:r>
            <a:r>
              <a:rPr lang="de-DE" sz="2200" dirty="0" smtClean="0">
                <a:latin typeface="Merriweather" panose="02060503050406030704" pitchFamily="18" charset="-52"/>
              </a:rPr>
              <a:t>“.</a:t>
            </a:r>
          </a:p>
          <a:p>
            <a:pPr>
              <a:lnSpc>
                <a:spcPct val="120000"/>
              </a:lnSpc>
            </a:pPr>
            <a:r>
              <a:rPr lang="en-US" sz="2200" dirty="0" smtClean="0">
                <a:latin typeface="Merriweather" panose="02060503050406030704" pitchFamily="18" charset="-52"/>
              </a:rPr>
              <a:t>Mother career: Kiev University Historical faculty, teacher of history, deputy director, director of school, 2</a:t>
            </a:r>
            <a:r>
              <a:rPr lang="en-US" sz="2200" baseline="30000" dirty="0" smtClean="0">
                <a:latin typeface="Merriweather" panose="02060503050406030704" pitchFamily="18" charset="-52"/>
              </a:rPr>
              <a:t>nd</a:t>
            </a:r>
            <a:r>
              <a:rPr lang="en-US" sz="2200" dirty="0" smtClean="0">
                <a:latin typeface="Merriweather" panose="02060503050406030704" pitchFamily="18" charset="-52"/>
              </a:rPr>
              <a:t> secretary of </a:t>
            </a:r>
            <a:r>
              <a:rPr lang="en-US" sz="2200" dirty="0" err="1" smtClean="0">
                <a:latin typeface="Merriweather" panose="02060503050406030704" pitchFamily="18" charset="-52"/>
              </a:rPr>
              <a:t>raikom</a:t>
            </a:r>
            <a:r>
              <a:rPr lang="en-US" sz="2200" dirty="0" smtClean="0">
                <a:latin typeface="Merriweather" panose="02060503050406030704" pitchFamily="18" charset="-52"/>
              </a:rPr>
              <a:t> </a:t>
            </a:r>
            <a:r>
              <a:rPr lang="en-US" sz="2200" dirty="0" err="1" smtClean="0">
                <a:latin typeface="Merriweather" panose="02060503050406030704" pitchFamily="18" charset="-52"/>
              </a:rPr>
              <a:t>partii</a:t>
            </a:r>
            <a:r>
              <a:rPr lang="en-US" sz="2200" dirty="0" smtClean="0">
                <a:latin typeface="Merriweather" panose="02060503050406030704" pitchFamily="18" charset="-52"/>
              </a:rPr>
              <a:t>, retired.</a:t>
            </a:r>
          </a:p>
          <a:p>
            <a:pPr>
              <a:lnSpc>
                <a:spcPct val="120000"/>
              </a:lnSpc>
            </a:pPr>
            <a:r>
              <a:rPr lang="en-US" sz="2200" dirty="0" smtClean="0">
                <a:latin typeface="Merriweather" panose="02060503050406030704" pitchFamily="18" charset="-52"/>
              </a:rPr>
              <a:t>Birth record (1919,Vinnitsa archive) indicates the godmother – Sofia </a:t>
            </a:r>
            <a:r>
              <a:rPr lang="en-US" sz="2200" dirty="0" err="1" smtClean="0">
                <a:latin typeface="Merriweather" panose="02060503050406030704" pitchFamily="18" charset="-52"/>
              </a:rPr>
              <a:t>Adamovna</a:t>
            </a:r>
            <a:r>
              <a:rPr lang="en-US" sz="2200" dirty="0" smtClean="0">
                <a:latin typeface="Merriweather" panose="02060503050406030704" pitchFamily="18" charset="-52"/>
              </a:rPr>
              <a:t> Folkman – matching rare fathers’ name.</a:t>
            </a:r>
          </a:p>
          <a:p>
            <a:pPr>
              <a:lnSpc>
                <a:spcPct val="120000"/>
              </a:lnSpc>
            </a:pPr>
            <a:r>
              <a:rPr lang="en-US" sz="2200" dirty="0" smtClean="0">
                <a:latin typeface="Merriweather" panose="02060503050406030704" pitchFamily="18" charset="-52"/>
              </a:rPr>
              <a:t>Vinnitsa archive – Folkman repressions file (younger brother), does not list our subject.</a:t>
            </a:r>
          </a:p>
          <a:p>
            <a:pPr>
              <a:lnSpc>
                <a:spcPct val="120000"/>
              </a:lnSpc>
            </a:pPr>
            <a:r>
              <a:rPr lang="en-US" sz="2200" dirty="0" smtClean="0">
                <a:latin typeface="Merriweather" panose="02060503050406030704" pitchFamily="18" charset="-52"/>
              </a:rPr>
              <a:t>SBU archive (Kiev)– another Folkman files (older brother), matching locations, lists our subject. Identity confirmed.</a:t>
            </a:r>
          </a:p>
          <a:p>
            <a:pPr>
              <a:lnSpc>
                <a:spcPct val="120000"/>
              </a:lnSpc>
            </a:pPr>
            <a:r>
              <a:rPr lang="en-US" sz="2200" dirty="0" smtClean="0">
                <a:latin typeface="Merriweather" panose="02060503050406030704" pitchFamily="18" charset="-52"/>
              </a:rPr>
              <a:t>Father’s employment record (</a:t>
            </a:r>
            <a:r>
              <a:rPr lang="en-US" sz="2200" dirty="0" err="1" smtClean="0">
                <a:latin typeface="Merriweather" panose="02060503050406030704" pitchFamily="18" charset="-52"/>
              </a:rPr>
              <a:t>Kanash</a:t>
            </a:r>
            <a:r>
              <a:rPr lang="en-US" sz="2200" dirty="0" smtClean="0">
                <a:latin typeface="Merriweather" panose="02060503050406030704" pitchFamily="18" charset="-52"/>
              </a:rPr>
              <a:t>, Chuvashia, Russia, 1941) – confirms further details. </a:t>
            </a:r>
          </a:p>
          <a:p>
            <a:pPr>
              <a:lnSpc>
                <a:spcPct val="120000"/>
              </a:lnSpc>
            </a:pPr>
            <a:r>
              <a:rPr lang="en-US" sz="2200" dirty="0" smtClean="0">
                <a:latin typeface="Merriweather" panose="02060503050406030704" pitchFamily="18" charset="-52"/>
              </a:rPr>
              <a:t>Further birth details (Lithuania state archive, Folkman’s births in </a:t>
            </a:r>
            <a:r>
              <a:rPr lang="en-US" sz="2200" dirty="0" err="1" smtClean="0">
                <a:latin typeface="Merriweather" panose="02060503050406030704" pitchFamily="18" charset="-52"/>
              </a:rPr>
              <a:t>Kovno</a:t>
            </a:r>
            <a:r>
              <a:rPr lang="en-US" sz="2200" dirty="0" smtClean="0">
                <a:latin typeface="Merriweather" panose="02060503050406030704" pitchFamily="18" charset="-52"/>
              </a:rPr>
              <a:t> (Kaunas) match SBU files.</a:t>
            </a:r>
          </a:p>
          <a:p>
            <a:pPr>
              <a:lnSpc>
                <a:spcPct val="120000"/>
              </a:lnSpc>
            </a:pPr>
            <a:r>
              <a:rPr lang="en-US" sz="2200" dirty="0" smtClean="0">
                <a:latin typeface="Merriweather" panose="02060503050406030704" pitchFamily="18" charset="-52"/>
              </a:rPr>
              <a:t>Cherkassy state archive – party records of mother – some further hints.</a:t>
            </a:r>
          </a:p>
          <a:p>
            <a:pPr>
              <a:lnSpc>
                <a:spcPct val="120000"/>
              </a:lnSpc>
            </a:pPr>
            <a:r>
              <a:rPr lang="en-US" sz="2200" dirty="0" smtClean="0">
                <a:latin typeface="Merriweather" panose="02060503050406030704" pitchFamily="18" charset="-52"/>
              </a:rPr>
              <a:t>Kiev University archive – Student’s personal file – further confirmations.</a:t>
            </a:r>
            <a:endParaRPr lang="de-DE" sz="2200" dirty="0" smtClean="0">
              <a:latin typeface="Merriweather" panose="02060503050406030704" pitchFamily="18" charset="-52"/>
            </a:endParaRPr>
          </a:p>
          <a:p>
            <a:endParaRPr lang="en-US" dirty="0" smtClean="0"/>
          </a:p>
        </p:txBody>
      </p:sp>
      <p:pic>
        <p:nvPicPr>
          <p:cNvPr id="7" name="Объект 6"/>
          <p:cNvPicPr>
            <a:picLocks noGrp="1" noChangeAspect="1"/>
          </p:cNvPicPr>
          <p:nvPr>
            <p:ph sz="half" idx="2"/>
          </p:nvPr>
        </p:nvPicPr>
        <p:blipFill>
          <a:blip r:embed="rId2"/>
          <a:stretch>
            <a:fillRect/>
          </a:stretch>
        </p:blipFill>
        <p:spPr>
          <a:xfrm>
            <a:off x="8374459" y="1737360"/>
            <a:ext cx="3051998" cy="4467172"/>
          </a:xfrm>
          <a:prstGeom prst="rect">
            <a:avLst/>
          </a:prstGeom>
        </p:spPr>
      </p:pic>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26</a:t>
            </a:fld>
            <a:endParaRPr lang="de-DE" dirty="0">
              <a:latin typeface="Merriweather" panose="02060503050406030704" pitchFamily="18" charset="-52"/>
            </a:endParaRPr>
          </a:p>
        </p:txBody>
      </p:sp>
    </p:spTree>
    <p:extLst>
      <p:ext uri="{BB962C8B-B14F-4D97-AF65-F5344CB8AC3E}">
        <p14:creationId xmlns:p14="http://schemas.microsoft.com/office/powerpoint/2010/main" val="426900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pc="0" dirty="0" smtClean="0">
                <a:solidFill>
                  <a:schemeClr val="tx1"/>
                </a:solidFill>
                <a:latin typeface="Merriweather" panose="02060503050406030704" pitchFamily="18" charset="-52"/>
              </a:rPr>
              <a:t>Case study: </a:t>
            </a:r>
            <a:r>
              <a:rPr lang="en-US" spc="0" dirty="0" err="1" smtClean="0">
                <a:solidFill>
                  <a:schemeClr val="tx1"/>
                </a:solidFill>
                <a:latin typeface="Merriweather" panose="02060503050406030704" pitchFamily="18" charset="-52"/>
              </a:rPr>
              <a:t>Volkman</a:t>
            </a:r>
            <a:endParaRPr lang="de-DE" spc="0" dirty="0">
              <a:solidFill>
                <a:schemeClr val="tx1"/>
              </a:solidFill>
              <a:latin typeface="Merriweather" panose="02060503050406030704" pitchFamily="18" charset="-52"/>
            </a:endParaRPr>
          </a:p>
        </p:txBody>
      </p:sp>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27</a:t>
            </a:fld>
            <a:endParaRPr lang="de-DE" dirty="0">
              <a:latin typeface="Merriweather" panose="02060503050406030704" pitchFamily="18" charset="-52"/>
            </a:endParaRPr>
          </a:p>
        </p:txBody>
      </p:sp>
      <p:pic>
        <p:nvPicPr>
          <p:cNvPr id="8" name="Рисунок 7"/>
          <p:cNvPicPr>
            <a:picLocks noChangeAspect="1"/>
          </p:cNvPicPr>
          <p:nvPr/>
        </p:nvPicPr>
        <p:blipFill>
          <a:blip r:embed="rId2"/>
          <a:stretch>
            <a:fillRect/>
          </a:stretch>
        </p:blipFill>
        <p:spPr>
          <a:xfrm>
            <a:off x="3232755" y="1737360"/>
            <a:ext cx="5729664" cy="4568136"/>
          </a:xfrm>
          <a:prstGeom prst="rect">
            <a:avLst/>
          </a:prstGeom>
        </p:spPr>
      </p:pic>
      <p:sp>
        <p:nvSpPr>
          <p:cNvPr id="9" name="TextBox 8"/>
          <p:cNvSpPr txBox="1"/>
          <p:nvPr/>
        </p:nvSpPr>
        <p:spPr>
          <a:xfrm>
            <a:off x="9162216" y="5309287"/>
            <a:ext cx="2788508" cy="307777"/>
          </a:xfrm>
          <a:prstGeom prst="rect">
            <a:avLst/>
          </a:prstGeom>
          <a:noFill/>
        </p:spPr>
        <p:txBody>
          <a:bodyPr wrap="square" rtlCol="0">
            <a:spAutoFit/>
          </a:bodyPr>
          <a:lstStyle/>
          <a:p>
            <a:r>
              <a:rPr lang="en-US" sz="1400" dirty="0" smtClean="0">
                <a:latin typeface="Merriweather" panose="02060503050406030704" pitchFamily="18" charset="-52"/>
              </a:rPr>
              <a:t>GDASBU, </a:t>
            </a:r>
            <a:r>
              <a:rPr lang="en-US" sz="1400" dirty="0" err="1" smtClean="0">
                <a:latin typeface="Merriweather" panose="02060503050406030704" pitchFamily="18" charset="-52"/>
              </a:rPr>
              <a:t>delo</a:t>
            </a:r>
            <a:r>
              <a:rPr lang="en-US" sz="1400" dirty="0" smtClean="0">
                <a:latin typeface="Merriweather" panose="02060503050406030704" pitchFamily="18" charset="-52"/>
              </a:rPr>
              <a:t> 67093fp</a:t>
            </a:r>
            <a:endParaRPr lang="de-DE" sz="1400" dirty="0">
              <a:latin typeface="Merriweather" panose="02060503050406030704" pitchFamily="18" charset="-52"/>
            </a:endParaRPr>
          </a:p>
        </p:txBody>
      </p:sp>
    </p:spTree>
    <p:extLst>
      <p:ext uri="{BB962C8B-B14F-4D97-AF65-F5344CB8AC3E}">
        <p14:creationId xmlns:p14="http://schemas.microsoft.com/office/powerpoint/2010/main" val="31945149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pc="0" dirty="0" smtClean="0">
                <a:solidFill>
                  <a:schemeClr val="tx1"/>
                </a:solidFill>
                <a:latin typeface="Merriweather" panose="02060503050406030704" pitchFamily="18" charset="-52"/>
              </a:rPr>
              <a:t>Case Study: </a:t>
            </a:r>
            <a:r>
              <a:rPr lang="en-US" spc="0" dirty="0" err="1" smtClean="0">
                <a:solidFill>
                  <a:schemeClr val="tx1"/>
                </a:solidFill>
                <a:latin typeface="Merriweather" panose="02060503050406030704" pitchFamily="18" charset="-52"/>
              </a:rPr>
              <a:t>Pchelin</a:t>
            </a:r>
            <a:endParaRPr lang="de-DE" spc="0" dirty="0">
              <a:solidFill>
                <a:schemeClr val="tx1"/>
              </a:solidFill>
              <a:latin typeface="Merriweather" panose="02060503050406030704" pitchFamily="18" charset="-52"/>
            </a:endParaRPr>
          </a:p>
        </p:txBody>
      </p:sp>
      <p:sp>
        <p:nvSpPr>
          <p:cNvPr id="3" name="Объект 2"/>
          <p:cNvSpPr>
            <a:spLocks noGrp="1"/>
          </p:cNvSpPr>
          <p:nvPr>
            <p:ph sz="half" idx="1"/>
          </p:nvPr>
        </p:nvSpPr>
        <p:spPr>
          <a:xfrm>
            <a:off x="1097278" y="1845734"/>
            <a:ext cx="6028451" cy="4023360"/>
          </a:xfrm>
        </p:spPr>
        <p:txBody>
          <a:bodyPr>
            <a:normAutofit fontScale="70000" lnSpcReduction="20000"/>
          </a:bodyPr>
          <a:lstStyle/>
          <a:p>
            <a:pPr>
              <a:lnSpc>
                <a:spcPct val="120000"/>
              </a:lnSpc>
              <a:spcAft>
                <a:spcPts val="0"/>
              </a:spcAft>
            </a:pPr>
            <a:r>
              <a:rPr lang="de-DE" dirty="0" smtClean="0">
                <a:latin typeface="Merriweather" panose="02060503050406030704" pitchFamily="18" charset="-52"/>
              </a:rPr>
              <a:t>Andreas </a:t>
            </a:r>
            <a:r>
              <a:rPr lang="de-DE" dirty="0" err="1" smtClean="0">
                <a:latin typeface="Merriweather" panose="02060503050406030704" pitchFamily="18" charset="-52"/>
              </a:rPr>
              <a:t>Pchelin</a:t>
            </a:r>
            <a:r>
              <a:rPr lang="de-DE" dirty="0" smtClean="0">
                <a:latin typeface="Merriweather" panose="02060503050406030704" pitchFamily="18" charset="-52"/>
              </a:rPr>
              <a:t> </a:t>
            </a:r>
            <a:r>
              <a:rPr lang="de-DE" dirty="0">
                <a:latin typeface="Merriweather" panose="02060503050406030704" pitchFamily="18" charset="-52"/>
              </a:rPr>
              <a:t>was </a:t>
            </a:r>
            <a:r>
              <a:rPr lang="de-DE" dirty="0" err="1">
                <a:latin typeface="Merriweather" panose="02060503050406030704" pitchFamily="18" charset="-52"/>
              </a:rPr>
              <a:t>born</a:t>
            </a:r>
            <a:r>
              <a:rPr lang="de-DE" dirty="0">
                <a:latin typeface="Merriweather" panose="02060503050406030704" pitchFamily="18" charset="-52"/>
              </a:rPr>
              <a:t> in 1900 in </a:t>
            </a:r>
            <a:r>
              <a:rPr lang="de-DE" dirty="0" err="1">
                <a:latin typeface="Merriweather" panose="02060503050406030704" pitchFamily="18" charset="-52"/>
              </a:rPr>
              <a:t>Stanislawow</a:t>
            </a:r>
            <a:r>
              <a:rPr lang="de-DE" dirty="0">
                <a:latin typeface="Merriweather" panose="02060503050406030704" pitchFamily="18" charset="-52"/>
              </a:rPr>
              <a:t> in </a:t>
            </a:r>
            <a:r>
              <a:rPr lang="de-DE" dirty="0" smtClean="0">
                <a:latin typeface="Merriweather" panose="02060503050406030704" pitchFamily="18" charset="-52"/>
              </a:rPr>
              <a:t>Ukraine.</a:t>
            </a:r>
          </a:p>
          <a:p>
            <a:pPr>
              <a:lnSpc>
                <a:spcPct val="120000"/>
              </a:lnSpc>
              <a:spcAft>
                <a:spcPts val="0"/>
              </a:spcAft>
            </a:pPr>
            <a:r>
              <a:rPr lang="en-US" dirty="0" smtClean="0">
                <a:latin typeface="Merriweather" panose="02060503050406030704" pitchFamily="18" charset="-52"/>
              </a:rPr>
              <a:t>ITS Bad </a:t>
            </a:r>
            <a:r>
              <a:rPr lang="en-US" dirty="0" err="1" smtClean="0">
                <a:latin typeface="Merriweather" panose="02060503050406030704" pitchFamily="18" charset="-52"/>
              </a:rPr>
              <a:t>Arolsen</a:t>
            </a:r>
            <a:r>
              <a:rPr lang="en-US" dirty="0" smtClean="0">
                <a:latin typeface="Merriweather" panose="02060503050406030704" pitchFamily="18" charset="-52"/>
              </a:rPr>
              <a:t>: “</a:t>
            </a:r>
            <a:r>
              <a:rPr lang="en-US" dirty="0" err="1" smtClean="0">
                <a:latin typeface="Merriweather" panose="02060503050406030704" pitchFamily="18" charset="-52"/>
              </a:rPr>
              <a:t>Uspenka</a:t>
            </a:r>
            <a:r>
              <a:rPr lang="en-US" dirty="0" smtClean="0">
                <a:latin typeface="Merriweather" panose="02060503050406030704" pitchFamily="18" charset="-52"/>
              </a:rPr>
              <a:t> /</a:t>
            </a:r>
            <a:r>
              <a:rPr lang="en-US" dirty="0" err="1" smtClean="0">
                <a:latin typeface="Merriweather" panose="02060503050406030704" pitchFamily="18" charset="-52"/>
              </a:rPr>
              <a:t>Stanislavov</a:t>
            </a:r>
            <a:r>
              <a:rPr lang="en-US" dirty="0" smtClean="0">
                <a:latin typeface="Merriweather" panose="02060503050406030704" pitchFamily="18" charset="-52"/>
              </a:rPr>
              <a:t>”,</a:t>
            </a:r>
            <a:r>
              <a:rPr lang="en-US" dirty="0" smtClean="0">
                <a:latin typeface="Merriweather" panose="02060503050406030704" pitchFamily="18" charset="-52"/>
              </a:rPr>
              <a:t> </a:t>
            </a:r>
            <a:r>
              <a:rPr lang="en-US" dirty="0">
                <a:latin typeface="Merriweather" panose="02060503050406030704" pitchFamily="18" charset="-52"/>
              </a:rPr>
              <a:t>his uncle </a:t>
            </a:r>
            <a:r>
              <a:rPr lang="en-US" dirty="0" smtClean="0">
                <a:latin typeface="Merriweather" panose="02060503050406030704" pitchFamily="18" charset="-52"/>
              </a:rPr>
              <a:t>“</a:t>
            </a:r>
            <a:r>
              <a:rPr lang="en-US" dirty="0" err="1" smtClean="0">
                <a:latin typeface="Merriweather" panose="02060503050406030704" pitchFamily="18" charset="-52"/>
              </a:rPr>
              <a:t>Ican</a:t>
            </a:r>
            <a:r>
              <a:rPr lang="en-US" dirty="0" smtClean="0">
                <a:latin typeface="Merriweather" panose="02060503050406030704" pitchFamily="18" charset="-52"/>
              </a:rPr>
              <a:t> </a:t>
            </a:r>
            <a:r>
              <a:rPr lang="en-US" dirty="0" err="1" smtClean="0">
                <a:latin typeface="Merriweather" panose="02060503050406030704" pitchFamily="18" charset="-52"/>
              </a:rPr>
              <a:t>Zajew</a:t>
            </a:r>
            <a:r>
              <a:rPr lang="en-US" dirty="0" smtClean="0">
                <a:latin typeface="Merriweather" panose="02060503050406030704" pitchFamily="18" charset="-52"/>
              </a:rPr>
              <a:t>”.</a:t>
            </a:r>
          </a:p>
          <a:p>
            <a:pPr>
              <a:lnSpc>
                <a:spcPct val="120000"/>
              </a:lnSpc>
              <a:spcAft>
                <a:spcPts val="0"/>
              </a:spcAft>
            </a:pPr>
            <a:r>
              <a:rPr lang="en-US" dirty="0" smtClean="0">
                <a:latin typeface="Merriweather" panose="02060503050406030704" pitchFamily="18" charset="-52"/>
              </a:rPr>
              <a:t>Nothing in </a:t>
            </a:r>
            <a:r>
              <a:rPr lang="en-US" dirty="0" err="1" smtClean="0">
                <a:latin typeface="Merriweather" panose="02060503050406030704" pitchFamily="18" charset="-52"/>
              </a:rPr>
              <a:t>Stanislavov</a:t>
            </a:r>
            <a:r>
              <a:rPr lang="en-US" dirty="0" smtClean="0">
                <a:latin typeface="Merriweather" panose="02060503050406030704" pitchFamily="18" charset="-52"/>
              </a:rPr>
              <a:t> (Ivano-Frankivsk).</a:t>
            </a:r>
          </a:p>
          <a:p>
            <a:pPr>
              <a:lnSpc>
                <a:spcPct val="120000"/>
              </a:lnSpc>
              <a:spcAft>
                <a:spcPts val="0"/>
              </a:spcAft>
            </a:pPr>
            <a:r>
              <a:rPr lang="en-US" dirty="0">
                <a:latin typeface="Merriweather" panose="02060503050406030704" pitchFamily="18" charset="-52"/>
              </a:rPr>
              <a:t>The </a:t>
            </a:r>
            <a:r>
              <a:rPr lang="en-US" dirty="0" err="1">
                <a:latin typeface="Merriweather" panose="02060503050406030704" pitchFamily="18" charset="-52"/>
              </a:rPr>
              <a:t>Uspenka</a:t>
            </a:r>
            <a:r>
              <a:rPr lang="en-US" dirty="0">
                <a:latin typeface="Merriweather" panose="02060503050406030704" pitchFamily="18" charset="-52"/>
              </a:rPr>
              <a:t> is not found either as a name of location nearby or as a city part. No </a:t>
            </a:r>
            <a:r>
              <a:rPr lang="en-US" dirty="0" err="1">
                <a:latin typeface="Merriweather" panose="02060503050406030704" pitchFamily="18" charset="-52"/>
              </a:rPr>
              <a:t>Uspenka</a:t>
            </a:r>
            <a:r>
              <a:rPr lang="en-US" dirty="0">
                <a:latin typeface="Merriweather" panose="02060503050406030704" pitchFamily="18" charset="-52"/>
              </a:rPr>
              <a:t> in any archival research aids available on-site.</a:t>
            </a:r>
            <a:r>
              <a:rPr lang="en-US" dirty="0">
                <a:latin typeface="Merriweather" panose="02060503050406030704" pitchFamily="18" charset="-52"/>
              </a:rPr>
              <a:t/>
            </a:r>
            <a:br>
              <a:rPr lang="en-US" dirty="0">
                <a:latin typeface="Merriweather" panose="02060503050406030704" pitchFamily="18" charset="-52"/>
              </a:rPr>
            </a:br>
            <a:r>
              <a:rPr lang="en-US" dirty="0">
                <a:latin typeface="Merriweather" panose="02060503050406030704" pitchFamily="18" charset="-52"/>
              </a:rPr>
              <a:t/>
            </a:r>
            <a:br>
              <a:rPr lang="en-US" dirty="0">
                <a:latin typeface="Merriweather" panose="02060503050406030704" pitchFamily="18" charset="-52"/>
              </a:rPr>
            </a:br>
            <a:r>
              <a:rPr lang="en-US" dirty="0">
                <a:latin typeface="Merriweather" panose="02060503050406030704" pitchFamily="18" charset="-52"/>
              </a:rPr>
              <a:t>There was (and still is) </a:t>
            </a:r>
            <a:r>
              <a:rPr lang="en-US" dirty="0" err="1">
                <a:latin typeface="Merriweather" panose="02060503050406030704" pitchFamily="18" charset="-52"/>
              </a:rPr>
              <a:t>Uspenka</a:t>
            </a:r>
            <a:r>
              <a:rPr lang="en-US" dirty="0">
                <a:latin typeface="Merriweather" panose="02060503050406030704" pitchFamily="18" charset="-52"/>
              </a:rPr>
              <a:t> in </a:t>
            </a:r>
            <a:r>
              <a:rPr lang="en-US" dirty="0" err="1">
                <a:latin typeface="Merriweather" panose="02060503050406030704" pitchFamily="18" charset="-52"/>
              </a:rPr>
              <a:t>Stalinskaya</a:t>
            </a:r>
            <a:r>
              <a:rPr lang="en-US" dirty="0">
                <a:latin typeface="Merriweather" panose="02060503050406030704" pitchFamily="18" charset="-52"/>
              </a:rPr>
              <a:t> oblast (in 1940s), now </a:t>
            </a:r>
            <a:r>
              <a:rPr lang="en-US" dirty="0" err="1">
                <a:latin typeface="Merriweather" panose="02060503050406030704" pitchFamily="18" charset="-52"/>
              </a:rPr>
              <a:t>Donetskaya</a:t>
            </a:r>
            <a:r>
              <a:rPr lang="en-US" dirty="0">
                <a:latin typeface="Merriweather" panose="02060503050406030704" pitchFamily="18" charset="-52"/>
              </a:rPr>
              <a:t>/</a:t>
            </a:r>
            <a:r>
              <a:rPr lang="en-US" dirty="0" err="1">
                <a:latin typeface="Merriweather" panose="02060503050406030704" pitchFamily="18" charset="-52"/>
              </a:rPr>
              <a:t>Luganskaya</a:t>
            </a:r>
            <a:r>
              <a:rPr lang="en-US" dirty="0">
                <a:latin typeface="Merriweather" panose="02060503050406030704" pitchFamily="18" charset="-52"/>
              </a:rPr>
              <a:t> oblast (the place with the ongoing war). </a:t>
            </a:r>
            <a:endParaRPr lang="en-US" dirty="0" smtClean="0">
              <a:latin typeface="Merriweather" panose="02060503050406030704" pitchFamily="18" charset="-52"/>
            </a:endParaRPr>
          </a:p>
          <a:p>
            <a:pPr>
              <a:lnSpc>
                <a:spcPct val="120000"/>
              </a:lnSpc>
              <a:spcAft>
                <a:spcPts val="0"/>
              </a:spcAft>
            </a:pPr>
            <a:r>
              <a:rPr lang="en-US" dirty="0" smtClean="0">
                <a:latin typeface="Merriweather" panose="02060503050406030704" pitchFamily="18" charset="-52"/>
              </a:rPr>
              <a:t>The </a:t>
            </a:r>
            <a:r>
              <a:rPr lang="en-US" dirty="0">
                <a:latin typeface="Merriweather" panose="02060503050406030704" pitchFamily="18" charset="-52"/>
              </a:rPr>
              <a:t>person probably gave the village name but replaced </a:t>
            </a:r>
            <a:r>
              <a:rPr lang="en-US" b="1" dirty="0" err="1" smtClean="0">
                <a:latin typeface="Merriweather" panose="02060503050406030704" pitchFamily="18" charset="-52"/>
              </a:rPr>
              <a:t>Sta-lino</a:t>
            </a:r>
            <a:r>
              <a:rPr lang="en-US" dirty="0" smtClean="0">
                <a:latin typeface="Merriweather" panose="02060503050406030704" pitchFamily="18" charset="-52"/>
              </a:rPr>
              <a:t> </a:t>
            </a:r>
            <a:r>
              <a:rPr lang="en-US" dirty="0">
                <a:latin typeface="Merriweather" panose="02060503050406030704" pitchFamily="18" charset="-52"/>
              </a:rPr>
              <a:t>region with </a:t>
            </a:r>
            <a:r>
              <a:rPr lang="en-US" b="1" dirty="0" err="1">
                <a:latin typeface="Merriweather" panose="02060503050406030704" pitchFamily="18" charset="-52"/>
              </a:rPr>
              <a:t>Sta-nislawow</a:t>
            </a:r>
            <a:r>
              <a:rPr lang="en-US" dirty="0">
                <a:latin typeface="Merriweather" panose="02060503050406030704" pitchFamily="18" charset="-52"/>
              </a:rPr>
              <a:t>, just not to be sent home to </a:t>
            </a:r>
            <a:r>
              <a:rPr lang="en-US" dirty="0" err="1" smtClean="0">
                <a:latin typeface="Merriweather" panose="02060503050406030704" pitchFamily="18" charset="-52"/>
              </a:rPr>
              <a:t>Bolshewiks</a:t>
            </a:r>
            <a:r>
              <a:rPr lang="en-US" dirty="0" smtClean="0">
                <a:latin typeface="Merriweather" panose="02060503050406030704" pitchFamily="18" charset="-52"/>
              </a:rPr>
              <a:t> prison camps...</a:t>
            </a:r>
            <a:endParaRPr lang="de-DE" dirty="0">
              <a:latin typeface="Merriweather" panose="02060503050406030704" pitchFamily="18" charset="-52"/>
            </a:endParaRPr>
          </a:p>
        </p:txBody>
      </p:sp>
      <p:pic>
        <p:nvPicPr>
          <p:cNvPr id="7" name="Объект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4580" t="1538" r="3934" b="50139"/>
          <a:stretch/>
        </p:blipFill>
        <p:spPr>
          <a:xfrm rot="5400000">
            <a:off x="7358318" y="2388214"/>
            <a:ext cx="4339842" cy="3254882"/>
          </a:xfrm>
        </p:spPr>
      </p:pic>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28</a:t>
            </a:fld>
            <a:endParaRPr lang="de-DE" dirty="0">
              <a:latin typeface="Merriweather" panose="02060503050406030704" pitchFamily="18" charset="-52"/>
            </a:endParaRPr>
          </a:p>
        </p:txBody>
      </p:sp>
    </p:spTree>
    <p:extLst>
      <p:ext uri="{BB962C8B-B14F-4D97-AF65-F5344CB8AC3E}">
        <p14:creationId xmlns:p14="http://schemas.microsoft.com/office/powerpoint/2010/main" val="412722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pc="0" dirty="0" smtClean="0">
                <a:solidFill>
                  <a:schemeClr val="tx1"/>
                </a:solidFill>
                <a:latin typeface="Merriweather" panose="02060503050406030704" pitchFamily="18" charset="-52"/>
              </a:rPr>
              <a:t>Case study: Ivanov</a:t>
            </a:r>
            <a:endParaRPr lang="de-DE" spc="0" dirty="0">
              <a:solidFill>
                <a:schemeClr val="tx1"/>
              </a:solidFill>
              <a:latin typeface="Merriweather" panose="02060503050406030704" pitchFamily="18" charset="-52"/>
            </a:endParaRPr>
          </a:p>
        </p:txBody>
      </p:sp>
      <p:sp>
        <p:nvSpPr>
          <p:cNvPr id="3" name="Объект 2"/>
          <p:cNvSpPr>
            <a:spLocks noGrp="1"/>
          </p:cNvSpPr>
          <p:nvPr>
            <p:ph sz="half" idx="1"/>
          </p:nvPr>
        </p:nvSpPr>
        <p:spPr>
          <a:xfrm>
            <a:off x="1097279" y="1845734"/>
            <a:ext cx="6267348" cy="2712176"/>
          </a:xfrm>
        </p:spPr>
        <p:txBody>
          <a:bodyPr/>
          <a:lstStyle/>
          <a:p>
            <a:pPr>
              <a:lnSpc>
                <a:spcPct val="100000"/>
              </a:lnSpc>
              <a:spcAft>
                <a:spcPts val="0"/>
              </a:spcAft>
            </a:pPr>
            <a:r>
              <a:rPr lang="en-US" dirty="0" smtClean="0">
                <a:latin typeface="Merriweather" panose="02060503050406030704" pitchFamily="18" charset="-52"/>
              </a:rPr>
              <a:t>Alexander </a:t>
            </a:r>
            <a:r>
              <a:rPr lang="en-US" dirty="0" err="1" smtClean="0">
                <a:latin typeface="Merriweather" panose="02060503050406030704" pitchFamily="18" charset="-52"/>
              </a:rPr>
              <a:t>Vasilievich</a:t>
            </a:r>
            <a:r>
              <a:rPr lang="en-US" dirty="0" smtClean="0">
                <a:latin typeface="Merriweather" panose="02060503050406030704" pitchFamily="18" charset="-52"/>
              </a:rPr>
              <a:t> Ivanov, *1901, former Soviet officer. Place of birth – “</a:t>
            </a:r>
            <a:r>
              <a:rPr lang="en-US" dirty="0" err="1" smtClean="0">
                <a:latin typeface="Merriweather" panose="02060503050406030704" pitchFamily="18" charset="-52"/>
              </a:rPr>
              <a:t>Colomoa</a:t>
            </a:r>
            <a:r>
              <a:rPr lang="en-US" dirty="0" smtClean="0">
                <a:latin typeface="Merriweather" panose="02060503050406030704" pitchFamily="18" charset="-52"/>
              </a:rPr>
              <a:t>”. </a:t>
            </a:r>
          </a:p>
          <a:p>
            <a:pPr>
              <a:lnSpc>
                <a:spcPct val="100000"/>
              </a:lnSpc>
              <a:spcAft>
                <a:spcPts val="0"/>
              </a:spcAft>
            </a:pPr>
            <a:r>
              <a:rPr lang="en-US" dirty="0" err="1" smtClean="0">
                <a:latin typeface="Merriweather" panose="02060503050406030704" pitchFamily="18" charset="-52"/>
              </a:rPr>
              <a:t>Kolomya</a:t>
            </a:r>
            <a:r>
              <a:rPr lang="en-US" dirty="0" smtClean="0">
                <a:latin typeface="Merriweather" panose="02060503050406030704" pitchFamily="18" charset="-52"/>
              </a:rPr>
              <a:t>? All records carefully checked. Nothing. </a:t>
            </a:r>
          </a:p>
          <a:p>
            <a:pPr>
              <a:lnSpc>
                <a:spcPct val="100000"/>
              </a:lnSpc>
              <a:spcAft>
                <a:spcPts val="0"/>
              </a:spcAft>
            </a:pPr>
            <a:r>
              <a:rPr lang="en-US" dirty="0" smtClean="0">
                <a:latin typeface="Merriweather" panose="02060503050406030704" pitchFamily="18" charset="-52"/>
              </a:rPr>
              <a:t>“Yes, yes, </a:t>
            </a:r>
            <a:r>
              <a:rPr lang="en-US" dirty="0" err="1" smtClean="0">
                <a:latin typeface="Merriweather" panose="02060503050406030704" pitchFamily="18" charset="-52"/>
              </a:rPr>
              <a:t>dedushka</a:t>
            </a:r>
            <a:r>
              <a:rPr lang="en-US" dirty="0" smtClean="0">
                <a:latin typeface="Merriweather" panose="02060503050406030704" pitchFamily="18" charset="-52"/>
              </a:rPr>
              <a:t> sometimes said the place was called </a:t>
            </a:r>
            <a:r>
              <a:rPr lang="en-US" dirty="0" err="1" smtClean="0">
                <a:latin typeface="Merriweather" panose="02060503050406030704" pitchFamily="18" charset="-52"/>
              </a:rPr>
              <a:t>Colomon</a:t>
            </a:r>
            <a:r>
              <a:rPr lang="en-US" dirty="0" smtClean="0">
                <a:latin typeface="Merriweather" panose="02060503050406030704" pitchFamily="18" charset="-52"/>
              </a:rPr>
              <a:t>”…</a:t>
            </a:r>
          </a:p>
          <a:p>
            <a:pPr>
              <a:lnSpc>
                <a:spcPct val="100000"/>
              </a:lnSpc>
              <a:spcAft>
                <a:spcPts val="0"/>
              </a:spcAft>
            </a:pPr>
            <a:r>
              <a:rPr lang="en-US" dirty="0" smtClean="0">
                <a:latin typeface="Merriweather" panose="02060503050406030704" pitchFamily="18" charset="-52"/>
              </a:rPr>
              <a:t>Kolomna</a:t>
            </a:r>
            <a:r>
              <a:rPr lang="en-US" dirty="0" smtClean="0">
                <a:latin typeface="Merriweather" panose="02060503050406030704" pitchFamily="18" charset="-52"/>
              </a:rPr>
              <a:t>, Moscow region. </a:t>
            </a:r>
            <a:r>
              <a:rPr lang="en-US" dirty="0" smtClean="0">
                <a:latin typeface="Merriweather" panose="02060503050406030704" pitchFamily="18" charset="-52"/>
              </a:rPr>
              <a:t>Obd-memorial.ru</a:t>
            </a:r>
          </a:p>
        </p:txBody>
      </p:sp>
      <p:pic>
        <p:nvPicPr>
          <p:cNvPr id="7" name="Объект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 r="10314" b="78366"/>
          <a:stretch/>
        </p:blipFill>
        <p:spPr>
          <a:xfrm>
            <a:off x="1215698" y="4557910"/>
            <a:ext cx="9409672" cy="1606529"/>
          </a:xfrm>
        </p:spPr>
      </p:pic>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29</a:t>
            </a:fld>
            <a:endParaRPr lang="de-DE" dirty="0">
              <a:latin typeface="Merriweather" panose="02060503050406030704" pitchFamily="18" charset="-52"/>
            </a:endParaRPr>
          </a:p>
        </p:txBody>
      </p:sp>
    </p:spTree>
    <p:extLst>
      <p:ext uri="{BB962C8B-B14F-4D97-AF65-F5344CB8AC3E}">
        <p14:creationId xmlns:p14="http://schemas.microsoft.com/office/powerpoint/2010/main" val="336677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pc="0" dirty="0" smtClean="0">
                <a:solidFill>
                  <a:schemeClr val="tx1"/>
                </a:solidFill>
                <a:latin typeface="Merriweather" panose="02060503050406030704" pitchFamily="18" charset="-52"/>
              </a:rPr>
              <a:t>Where to go</a:t>
            </a:r>
            <a:endParaRPr lang="de-DE" spc="0" dirty="0">
              <a:solidFill>
                <a:schemeClr val="tx1"/>
              </a:solidFill>
              <a:latin typeface="Merriweather" panose="02060503050406030704" pitchFamily="18" charset="-52"/>
            </a:endParaRPr>
          </a:p>
        </p:txBody>
      </p:sp>
      <p:sp>
        <p:nvSpPr>
          <p:cNvPr id="3" name="Объект 2"/>
          <p:cNvSpPr>
            <a:spLocks noGrp="1"/>
          </p:cNvSpPr>
          <p:nvPr>
            <p:ph sz="half" idx="1"/>
          </p:nvPr>
        </p:nvSpPr>
        <p:spPr/>
        <p:txBody>
          <a:bodyPr>
            <a:normAutofit/>
          </a:bodyPr>
          <a:lstStyle/>
          <a:p>
            <a:pPr>
              <a:lnSpc>
                <a:spcPct val="100000"/>
              </a:lnSpc>
            </a:pPr>
            <a:r>
              <a:rPr lang="en-US" b="1" dirty="0" smtClean="0">
                <a:latin typeface="Merriweather" panose="02060503050406030704" pitchFamily="18" charset="-52"/>
              </a:rPr>
              <a:t>1. </a:t>
            </a:r>
            <a:r>
              <a:rPr lang="en-US" dirty="0" smtClean="0">
                <a:latin typeface="Merriweather" panose="02060503050406030704" pitchFamily="18" charset="-52"/>
              </a:rPr>
              <a:t>Forget about borders and countries. You need to pinpoint the exact location. </a:t>
            </a:r>
          </a:p>
          <a:p>
            <a:pPr>
              <a:lnSpc>
                <a:spcPct val="100000"/>
              </a:lnSpc>
            </a:pPr>
            <a:r>
              <a:rPr lang="en-US" b="1" dirty="0" smtClean="0">
                <a:latin typeface="Merriweather" panose="02060503050406030704" pitchFamily="18" charset="-52"/>
              </a:rPr>
              <a:t>2. </a:t>
            </a:r>
            <a:r>
              <a:rPr lang="en-US" dirty="0" smtClean="0">
                <a:latin typeface="Merriweather" panose="02060503050406030704" pitchFamily="18" charset="-52"/>
              </a:rPr>
              <a:t>Found a location – determine the administrative-territorial and church division it belonged at different times. Get all the old, new, customary names of the place. You will need all of them.</a:t>
            </a:r>
          </a:p>
          <a:p>
            <a:pPr>
              <a:lnSpc>
                <a:spcPct val="100000"/>
              </a:lnSpc>
            </a:pPr>
            <a:r>
              <a:rPr lang="en-US" b="1" dirty="0" smtClean="0">
                <a:latin typeface="Merriweather" panose="02060503050406030704" pitchFamily="18" charset="-52"/>
              </a:rPr>
              <a:t>3. </a:t>
            </a:r>
            <a:r>
              <a:rPr lang="en-US" dirty="0" smtClean="0">
                <a:latin typeface="Merriweather" panose="02060503050406030704" pitchFamily="18" charset="-52"/>
              </a:rPr>
              <a:t>Determine the records availability.</a:t>
            </a:r>
            <a:endParaRPr lang="de-DE" dirty="0">
              <a:latin typeface="Merriweather" panose="02060503050406030704" pitchFamily="18" charset="-52"/>
            </a:endParaRPr>
          </a:p>
        </p:txBody>
      </p:sp>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3</a:t>
            </a:fld>
            <a:endParaRPr lang="de-DE" dirty="0">
              <a:latin typeface="Merriweather" panose="02060503050406030704" pitchFamily="18" charset="-52"/>
            </a:endParaRPr>
          </a:p>
        </p:txBody>
      </p:sp>
      <p:pic>
        <p:nvPicPr>
          <p:cNvPr id="8" name="Picture 2" descr="lubianki-nizh"/>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398114" y="1845734"/>
            <a:ext cx="4757566" cy="369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06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pc="0" dirty="0" smtClean="0">
                <a:solidFill>
                  <a:schemeClr val="tx1"/>
                </a:solidFill>
                <a:latin typeface="Merriweather" panose="02060503050406030704" pitchFamily="18" charset="-52"/>
              </a:rPr>
              <a:t>Case study: Ivanov</a:t>
            </a:r>
            <a:endParaRPr lang="de-DE" spc="0" dirty="0">
              <a:solidFill>
                <a:schemeClr val="tx1"/>
              </a:solidFill>
              <a:latin typeface="Merriweather" panose="02060503050406030704" pitchFamily="18" charset="-52"/>
            </a:endParaRPr>
          </a:p>
        </p:txBody>
      </p:sp>
      <p:sp>
        <p:nvSpPr>
          <p:cNvPr id="3" name="Объект 2"/>
          <p:cNvSpPr>
            <a:spLocks noGrp="1"/>
          </p:cNvSpPr>
          <p:nvPr>
            <p:ph sz="half" idx="1"/>
          </p:nvPr>
        </p:nvSpPr>
        <p:spPr>
          <a:xfrm>
            <a:off x="1097279" y="1845734"/>
            <a:ext cx="4166699" cy="4394428"/>
          </a:xfrm>
        </p:spPr>
        <p:txBody>
          <a:bodyPr>
            <a:normAutofit fontScale="70000" lnSpcReduction="20000"/>
          </a:bodyPr>
          <a:lstStyle/>
          <a:p>
            <a:pPr>
              <a:lnSpc>
                <a:spcPct val="120000"/>
              </a:lnSpc>
              <a:spcAft>
                <a:spcPts val="0"/>
              </a:spcAft>
            </a:pPr>
            <a:r>
              <a:rPr lang="en-US" dirty="0" smtClean="0">
                <a:latin typeface="Merriweather" panose="02060503050406030704" pitchFamily="18" charset="-52"/>
              </a:rPr>
              <a:t>Central Archive of Ministry of Defense, Podolsk, Russia – officer case file found. Wife and child listed. </a:t>
            </a:r>
          </a:p>
          <a:p>
            <a:pPr>
              <a:lnSpc>
                <a:spcPct val="120000"/>
              </a:lnSpc>
              <a:spcAft>
                <a:spcPts val="0"/>
              </a:spcAft>
            </a:pPr>
            <a:r>
              <a:rPr lang="en-US" dirty="0" smtClean="0">
                <a:latin typeface="Merriweather" panose="02060503050406030704" pitchFamily="18" charset="-52"/>
              </a:rPr>
              <a:t>The identity was used 3 times to send spies during the war. </a:t>
            </a:r>
          </a:p>
          <a:p>
            <a:pPr>
              <a:lnSpc>
                <a:spcPct val="120000"/>
              </a:lnSpc>
              <a:spcAft>
                <a:spcPts val="0"/>
              </a:spcAft>
            </a:pPr>
            <a:r>
              <a:rPr lang="en-US" dirty="0" smtClean="0">
                <a:latin typeface="Merriweather" panose="02060503050406030704" pitchFamily="18" charset="-52"/>
              </a:rPr>
              <a:t>Then we found the “last known residence address” – in </a:t>
            </a:r>
            <a:r>
              <a:rPr lang="en-US" dirty="0" err="1" smtClean="0">
                <a:latin typeface="Merriweather" panose="02060503050406030704" pitchFamily="18" charset="-52"/>
              </a:rPr>
              <a:t>Aleksin</a:t>
            </a:r>
            <a:r>
              <a:rPr lang="en-US" dirty="0" smtClean="0">
                <a:latin typeface="Merriweather" panose="02060503050406030704" pitchFamily="18" charset="-52"/>
              </a:rPr>
              <a:t>, Tula region. We went there and found relatives still living there.</a:t>
            </a:r>
          </a:p>
          <a:p>
            <a:pPr>
              <a:lnSpc>
                <a:spcPct val="120000"/>
              </a:lnSpc>
              <a:spcAft>
                <a:spcPts val="0"/>
              </a:spcAft>
            </a:pPr>
            <a:r>
              <a:rPr lang="en-US" dirty="0" smtClean="0">
                <a:latin typeface="Merriweather" panose="02060503050406030704" pitchFamily="18" charset="-52"/>
              </a:rPr>
              <a:t>And they remembered  that the orphan was sent to Tula to live with aunt, who worked in the psychiatry hospital. </a:t>
            </a:r>
          </a:p>
          <a:p>
            <a:pPr>
              <a:lnSpc>
                <a:spcPct val="120000"/>
              </a:lnSpc>
              <a:spcAft>
                <a:spcPts val="0"/>
              </a:spcAft>
            </a:pPr>
            <a:r>
              <a:rPr lang="en-US" dirty="0">
                <a:latin typeface="Merriweather" panose="02060503050406030704" pitchFamily="18" charset="-52"/>
              </a:rPr>
              <a:t>T</a:t>
            </a:r>
            <a:r>
              <a:rPr lang="en-US" dirty="0" smtClean="0">
                <a:latin typeface="Merriweather" panose="02060503050406030704" pitchFamily="18" charset="-52"/>
              </a:rPr>
              <a:t>hen </a:t>
            </a:r>
            <a:r>
              <a:rPr lang="en-US" dirty="0">
                <a:latin typeface="Merriweather" panose="02060503050406030704" pitchFamily="18" charset="-52"/>
              </a:rPr>
              <a:t>we hit the brick wall</a:t>
            </a:r>
            <a:r>
              <a:rPr lang="en-US" dirty="0" smtClean="0">
                <a:latin typeface="Merriweather" panose="02060503050406030704" pitchFamily="18" charset="-52"/>
              </a:rPr>
              <a:t>. Nothing nowhere. Trail breaks in 1980s, and there’s no way to find Ivanov’s daughter… </a:t>
            </a:r>
            <a:endParaRPr lang="en-US" dirty="0">
              <a:latin typeface="Merriweather" panose="02060503050406030704" pitchFamily="18" charset="-52"/>
            </a:endParaRPr>
          </a:p>
        </p:txBody>
      </p:sp>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30</a:t>
            </a:fld>
            <a:endParaRPr lang="de-DE" dirty="0">
              <a:latin typeface="Merriweather" panose="02060503050406030704" pitchFamily="18" charset="-52"/>
            </a:endParaRPr>
          </a:p>
        </p:txBody>
      </p:sp>
      <p:pic>
        <p:nvPicPr>
          <p:cNvPr id="8" name="Объект 7"/>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2867" t="31206" r="3701" b="52687"/>
          <a:stretch/>
        </p:blipFill>
        <p:spPr>
          <a:xfrm>
            <a:off x="5719680" y="2077915"/>
            <a:ext cx="5436000" cy="1459646"/>
          </a:xfrm>
        </p:spPr>
      </p:pic>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l="563" t="36359" r="6107" b="44219"/>
          <a:stretch/>
        </p:blipFill>
        <p:spPr>
          <a:xfrm>
            <a:off x="5719681" y="3878116"/>
            <a:ext cx="5436000" cy="1991406"/>
          </a:xfrm>
          <a:prstGeom prst="rect">
            <a:avLst/>
          </a:prstGeom>
        </p:spPr>
      </p:pic>
    </p:spTree>
    <p:extLst>
      <p:ext uri="{BB962C8B-B14F-4D97-AF65-F5344CB8AC3E}">
        <p14:creationId xmlns:p14="http://schemas.microsoft.com/office/powerpoint/2010/main" val="121215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spc="0" dirty="0" smtClean="0">
                <a:solidFill>
                  <a:schemeClr val="tx1"/>
                </a:solidFill>
                <a:latin typeface="Merriweather" panose="02060503050406030704" pitchFamily="18" charset="-52"/>
              </a:rPr>
              <a:t>Case study: </a:t>
            </a:r>
            <a:r>
              <a:rPr lang="en-US" sz="4000" spc="0" dirty="0" smtClean="0">
                <a:solidFill>
                  <a:schemeClr val="tx1"/>
                </a:solidFill>
                <a:latin typeface="Merriweather" panose="02060503050406030704" pitchFamily="18" charset="-52"/>
              </a:rPr>
              <a:t>Rich Jewish horse breeder</a:t>
            </a:r>
            <a:endParaRPr lang="de-DE" sz="4000" spc="0" dirty="0">
              <a:solidFill>
                <a:schemeClr val="tx1"/>
              </a:solidFill>
              <a:latin typeface="Merriweather" panose="02060503050406030704" pitchFamily="18" charset="-52"/>
            </a:endParaRPr>
          </a:p>
        </p:txBody>
      </p:sp>
      <p:sp>
        <p:nvSpPr>
          <p:cNvPr id="3" name="Объект 2"/>
          <p:cNvSpPr>
            <a:spLocks noGrp="1"/>
          </p:cNvSpPr>
          <p:nvPr>
            <p:ph sz="half" idx="1"/>
          </p:nvPr>
        </p:nvSpPr>
        <p:spPr/>
        <p:txBody>
          <a:bodyPr>
            <a:normAutofit fontScale="77500" lnSpcReduction="20000"/>
          </a:bodyPr>
          <a:lstStyle/>
          <a:p>
            <a:pPr>
              <a:lnSpc>
                <a:spcPct val="120000"/>
              </a:lnSpc>
              <a:spcAft>
                <a:spcPts val="0"/>
              </a:spcAft>
            </a:pPr>
            <a:r>
              <a:rPr lang="en-US" dirty="0" smtClean="0">
                <a:latin typeface="Merriweather" panose="02060503050406030704" pitchFamily="18" charset="-52"/>
              </a:rPr>
              <a:t>Babushka died aged 106, in Kirovograd region. She was born in Kuban, in the rich Jewish horse breeder family, who managed the horse farm until 1918 and then father with her brothers went to Palestine.</a:t>
            </a:r>
          </a:p>
          <a:p>
            <a:pPr>
              <a:lnSpc>
                <a:spcPct val="120000"/>
              </a:lnSpc>
              <a:spcAft>
                <a:spcPts val="0"/>
              </a:spcAft>
            </a:pPr>
            <a:r>
              <a:rPr lang="en-US" dirty="0" smtClean="0">
                <a:latin typeface="Merriweather" panose="02060503050406030704" pitchFamily="18" charset="-52"/>
              </a:rPr>
              <a:t>Father wanted her to marry old rich Jew, she ran away with worker of the horse farm to Bessarabia.</a:t>
            </a:r>
          </a:p>
          <a:p>
            <a:pPr>
              <a:lnSpc>
                <a:spcPct val="120000"/>
              </a:lnSpc>
              <a:spcAft>
                <a:spcPts val="0"/>
              </a:spcAft>
            </a:pPr>
            <a:r>
              <a:rPr lang="en-US" dirty="0" smtClean="0">
                <a:latin typeface="Merriweather" panose="02060503050406030704" pitchFamily="18" charset="-52"/>
              </a:rPr>
              <a:t>Then they moved to Odessa, where she was a servant of the Odessa seminary head.</a:t>
            </a:r>
          </a:p>
          <a:p>
            <a:pPr>
              <a:lnSpc>
                <a:spcPct val="120000"/>
              </a:lnSpc>
              <a:spcAft>
                <a:spcPts val="0"/>
              </a:spcAft>
            </a:pPr>
            <a:r>
              <a:rPr lang="en-US" dirty="0" smtClean="0">
                <a:latin typeface="Merriweather" panose="02060503050406030704" pitchFamily="18" charset="-52"/>
              </a:rPr>
              <a:t>Son of the head was assigned to work in church in Kirovograd region and she moved with him there.</a:t>
            </a:r>
            <a:endParaRPr lang="de-DE" dirty="0">
              <a:latin typeface="Merriweather" panose="02060503050406030704" pitchFamily="18" charset="-52"/>
            </a:endParaRPr>
          </a:p>
        </p:txBody>
      </p:sp>
      <p:sp>
        <p:nvSpPr>
          <p:cNvPr id="4" name="Объект 3"/>
          <p:cNvSpPr>
            <a:spLocks noGrp="1"/>
          </p:cNvSpPr>
          <p:nvPr>
            <p:ph sz="half" idx="2"/>
          </p:nvPr>
        </p:nvSpPr>
        <p:spPr/>
        <p:txBody>
          <a:bodyPr>
            <a:normAutofit fontScale="77500" lnSpcReduction="20000"/>
          </a:bodyPr>
          <a:lstStyle/>
          <a:p>
            <a:pPr>
              <a:lnSpc>
                <a:spcPct val="120000"/>
              </a:lnSpc>
              <a:spcAft>
                <a:spcPts val="0"/>
              </a:spcAft>
            </a:pPr>
            <a:r>
              <a:rPr lang="en-US" dirty="0" smtClean="0">
                <a:latin typeface="Merriweather" panose="02060503050406030704" pitchFamily="18" charset="-52"/>
              </a:rPr>
              <a:t>Client wanted us to go to Krasnodar, </a:t>
            </a:r>
            <a:r>
              <a:rPr lang="en-US" dirty="0" err="1" smtClean="0">
                <a:latin typeface="Merriweather" panose="02060503050406030704" pitchFamily="18" charset="-52"/>
              </a:rPr>
              <a:t>Eisk</a:t>
            </a:r>
            <a:r>
              <a:rPr lang="en-US" dirty="0" smtClean="0">
                <a:latin typeface="Merriweather" panose="02060503050406030704" pitchFamily="18" charset="-52"/>
              </a:rPr>
              <a:t> to locate this “Jewish horse breeder”.</a:t>
            </a:r>
          </a:p>
          <a:p>
            <a:pPr>
              <a:lnSpc>
                <a:spcPct val="120000"/>
              </a:lnSpc>
              <a:spcAft>
                <a:spcPts val="0"/>
              </a:spcAft>
            </a:pPr>
            <a:r>
              <a:rPr lang="en-US" dirty="0" smtClean="0">
                <a:latin typeface="Merriweather" panose="02060503050406030704" pitchFamily="18" charset="-52"/>
              </a:rPr>
              <a:t>But we first went to Kirovograd archive.</a:t>
            </a:r>
          </a:p>
          <a:p>
            <a:pPr>
              <a:lnSpc>
                <a:spcPct val="120000"/>
              </a:lnSpc>
              <a:spcAft>
                <a:spcPts val="0"/>
              </a:spcAft>
            </a:pPr>
            <a:r>
              <a:rPr lang="en-US" b="1" dirty="0" smtClean="0">
                <a:latin typeface="Merriweather" panose="02060503050406030704" pitchFamily="18" charset="-52"/>
              </a:rPr>
              <a:t>Found</a:t>
            </a:r>
            <a:r>
              <a:rPr lang="en-US" dirty="0" smtClean="0">
                <a:latin typeface="Merriweather" panose="02060503050406030704" pitchFamily="18" charset="-52"/>
              </a:rPr>
              <a:t>: </a:t>
            </a:r>
            <a:r>
              <a:rPr lang="en-US" i="1" dirty="0" smtClean="0">
                <a:latin typeface="Merriweather" panose="02060503050406030704" pitchFamily="18" charset="-52"/>
              </a:rPr>
              <a:t>babushka’s </a:t>
            </a:r>
            <a:r>
              <a:rPr lang="en-US" i="1" dirty="0" smtClean="0">
                <a:latin typeface="Merriweather" panose="02060503050406030704" pitchFamily="18" charset="-52"/>
              </a:rPr>
              <a:t>husband </a:t>
            </a:r>
            <a:r>
              <a:rPr lang="en-US" i="1" dirty="0" smtClean="0">
                <a:latin typeface="Merriweather" panose="02060503050406030704" pitchFamily="18" charset="-52"/>
              </a:rPr>
              <a:t>(“priest”) lived in the same Kirovograd village (listed as a godfather many times).</a:t>
            </a:r>
          </a:p>
          <a:p>
            <a:pPr>
              <a:lnSpc>
                <a:spcPct val="120000"/>
              </a:lnSpc>
              <a:spcAft>
                <a:spcPts val="0"/>
              </a:spcAft>
            </a:pPr>
            <a:r>
              <a:rPr lang="en-US" i="1" dirty="0" smtClean="0">
                <a:latin typeface="Merriweather" panose="02060503050406030704" pitchFamily="18" charset="-52"/>
              </a:rPr>
              <a:t>Older children, while born somewhere else, died there in 1903.</a:t>
            </a:r>
          </a:p>
          <a:p>
            <a:pPr>
              <a:lnSpc>
                <a:spcPct val="120000"/>
              </a:lnSpc>
              <a:spcAft>
                <a:spcPts val="0"/>
              </a:spcAft>
            </a:pPr>
            <a:r>
              <a:rPr lang="en-US" i="1" dirty="0" smtClean="0">
                <a:latin typeface="Merriweather" panose="02060503050406030704" pitchFamily="18" charset="-52"/>
              </a:rPr>
              <a:t>Seven other Babushka’s children were all born in this Kirovograd village during 1901-1915.</a:t>
            </a:r>
          </a:p>
          <a:p>
            <a:pPr>
              <a:lnSpc>
                <a:spcPct val="120000"/>
              </a:lnSpc>
              <a:spcAft>
                <a:spcPts val="0"/>
              </a:spcAft>
            </a:pPr>
            <a:r>
              <a:rPr lang="en-US" dirty="0" smtClean="0">
                <a:latin typeface="Merriweather" panose="02060503050406030704" pitchFamily="18" charset="-52"/>
              </a:rPr>
              <a:t>Do you love to read female romantic romans of early 1900s?</a:t>
            </a:r>
            <a:endParaRPr lang="de-DE" dirty="0">
              <a:latin typeface="Merriweather" panose="02060503050406030704" pitchFamily="18" charset="-52"/>
            </a:endParaRPr>
          </a:p>
        </p:txBody>
      </p:sp>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31</a:t>
            </a:fld>
            <a:endParaRPr lang="de-DE" dirty="0">
              <a:latin typeface="Merriweather" panose="02060503050406030704" pitchFamily="18" charset="-52"/>
            </a:endParaRPr>
          </a:p>
        </p:txBody>
      </p:sp>
    </p:spTree>
    <p:extLst>
      <p:ext uri="{BB962C8B-B14F-4D97-AF65-F5344CB8AC3E}">
        <p14:creationId xmlns:p14="http://schemas.microsoft.com/office/powerpoint/2010/main" val="333433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pc="0" dirty="0" smtClean="0">
                <a:solidFill>
                  <a:schemeClr val="tx1"/>
                </a:solidFill>
                <a:latin typeface="Merriweather" panose="02060503050406030704" pitchFamily="18" charset="-52"/>
              </a:rPr>
              <a:t>Thank you for your attention</a:t>
            </a:r>
            <a:endParaRPr lang="de-DE" spc="0" dirty="0">
              <a:solidFill>
                <a:schemeClr val="tx1"/>
              </a:solidFill>
              <a:latin typeface="Merriweather" panose="02060503050406030704" pitchFamily="18" charset="-52"/>
            </a:endParaRPr>
          </a:p>
        </p:txBody>
      </p:sp>
      <p:sp>
        <p:nvSpPr>
          <p:cNvPr id="3" name="Объект 2"/>
          <p:cNvSpPr>
            <a:spLocks noGrp="1"/>
          </p:cNvSpPr>
          <p:nvPr>
            <p:ph sz="half" idx="1"/>
          </p:nvPr>
        </p:nvSpPr>
        <p:spPr>
          <a:xfrm>
            <a:off x="1097279" y="1845734"/>
            <a:ext cx="4405597" cy="4023360"/>
          </a:xfrm>
        </p:spPr>
        <p:txBody>
          <a:bodyPr/>
          <a:lstStyle/>
          <a:p>
            <a:pPr>
              <a:lnSpc>
                <a:spcPct val="100000"/>
              </a:lnSpc>
            </a:pPr>
            <a:r>
              <a:rPr lang="en-US" dirty="0" smtClean="0">
                <a:latin typeface="Merriweather" panose="02060503050406030704" pitchFamily="18" charset="-52"/>
              </a:rPr>
              <a:t>Please do not hesitate to contact </a:t>
            </a:r>
            <a:endParaRPr lang="en-US" dirty="0">
              <a:latin typeface="Merriweather" panose="02060503050406030704" pitchFamily="18" charset="-52"/>
              <a:hlinkClick r:id="rId2"/>
            </a:endParaRPr>
          </a:p>
          <a:p>
            <a:pPr>
              <a:lnSpc>
                <a:spcPct val="100000"/>
              </a:lnSpc>
            </a:pPr>
            <a:r>
              <a:rPr lang="en-US" dirty="0" smtClean="0">
                <a:latin typeface="Merriweather" panose="02060503050406030704" pitchFamily="18" charset="-52"/>
                <a:hlinkClick r:id="rId2"/>
              </a:rPr>
              <a:t>www.rusgenproject.com</a:t>
            </a:r>
            <a:endParaRPr lang="en-US" dirty="0" smtClean="0">
              <a:latin typeface="Merriweather" panose="02060503050406030704" pitchFamily="18" charset="-52"/>
            </a:endParaRPr>
          </a:p>
          <a:p>
            <a:pPr>
              <a:lnSpc>
                <a:spcPct val="100000"/>
              </a:lnSpc>
            </a:pPr>
            <a:r>
              <a:rPr lang="en-US" dirty="0" smtClean="0">
                <a:latin typeface="Merriweather" panose="02060503050406030704" pitchFamily="18" charset="-52"/>
              </a:rPr>
              <a:t>(646) 873-6773</a:t>
            </a:r>
          </a:p>
          <a:p>
            <a:pPr>
              <a:lnSpc>
                <a:spcPct val="100000"/>
              </a:lnSpc>
            </a:pPr>
            <a:r>
              <a:rPr lang="en-US" dirty="0" smtClean="0">
                <a:latin typeface="Merriweather" panose="02060503050406030704" pitchFamily="18" charset="-52"/>
              </a:rPr>
              <a:t>info@rusgenproject.com</a:t>
            </a:r>
            <a:endParaRPr lang="de-DE" dirty="0">
              <a:latin typeface="Merriweather" panose="02060503050406030704" pitchFamily="18" charset="-52"/>
            </a:endParaRPr>
          </a:p>
        </p:txBody>
      </p:sp>
      <p:sp>
        <p:nvSpPr>
          <p:cNvPr id="4" name="Объект 3"/>
          <p:cNvSpPr>
            <a:spLocks noGrp="1"/>
          </p:cNvSpPr>
          <p:nvPr>
            <p:ph sz="half" idx="2"/>
          </p:nvPr>
        </p:nvSpPr>
        <p:spPr/>
        <p:txBody>
          <a:bodyPr/>
          <a:lstStyle/>
          <a:p>
            <a:r>
              <a:rPr lang="en-US" dirty="0" smtClean="0">
                <a:latin typeface="Merriweather" panose="02060503050406030704" pitchFamily="18" charset="-52"/>
              </a:rPr>
              <a:t>Kirill Chashchin</a:t>
            </a:r>
          </a:p>
          <a:p>
            <a:r>
              <a:rPr lang="en-US" dirty="0" err="1" smtClean="0">
                <a:latin typeface="Merriweather" panose="02060503050406030704" pitchFamily="18" charset="-52"/>
              </a:rPr>
              <a:t>Olexa</a:t>
            </a:r>
            <a:r>
              <a:rPr lang="en-US" dirty="0" smtClean="0">
                <a:latin typeface="Merriweather" panose="02060503050406030704" pitchFamily="18" charset="-52"/>
              </a:rPr>
              <a:t> </a:t>
            </a:r>
            <a:r>
              <a:rPr lang="en-US" dirty="0" err="1" smtClean="0">
                <a:latin typeface="Merriweather" panose="02060503050406030704" pitchFamily="18" charset="-52"/>
              </a:rPr>
              <a:t>Baliura</a:t>
            </a:r>
            <a:endParaRPr lang="en-US" dirty="0" smtClean="0">
              <a:latin typeface="Merriweather" panose="02060503050406030704" pitchFamily="18" charset="-52"/>
            </a:endParaRPr>
          </a:p>
          <a:p>
            <a:r>
              <a:rPr lang="en-US" dirty="0" smtClean="0">
                <a:latin typeface="Merriweather" panose="02060503050406030704" pitchFamily="18" charset="-52"/>
              </a:rPr>
              <a:t>Konstantin</a:t>
            </a:r>
            <a:r>
              <a:rPr lang="de-DE" dirty="0">
                <a:latin typeface="Merriweather" panose="02060503050406030704" pitchFamily="18" charset="-52"/>
              </a:rPr>
              <a:t> </a:t>
            </a:r>
            <a:r>
              <a:rPr lang="de-DE" dirty="0" err="1" smtClean="0">
                <a:latin typeface="Merriweather" panose="02060503050406030704" pitchFamily="18" charset="-52"/>
              </a:rPr>
              <a:t>Kuranov</a:t>
            </a:r>
            <a:endParaRPr lang="de-DE" dirty="0" smtClean="0">
              <a:latin typeface="Merriweather" panose="02060503050406030704" pitchFamily="18" charset="-52"/>
            </a:endParaRPr>
          </a:p>
          <a:p>
            <a:r>
              <a:rPr lang="en-US" dirty="0" smtClean="0">
                <a:latin typeface="Merriweather" panose="02060503050406030704" pitchFamily="18" charset="-52"/>
              </a:rPr>
              <a:t>Victoria </a:t>
            </a:r>
            <a:r>
              <a:rPr lang="en-US" dirty="0" err="1" smtClean="0">
                <a:latin typeface="Merriweather" panose="02060503050406030704" pitchFamily="18" charset="-52"/>
              </a:rPr>
              <a:t>Sharonova</a:t>
            </a:r>
            <a:endParaRPr lang="en-US" dirty="0" smtClean="0">
              <a:latin typeface="Merriweather" panose="02060503050406030704" pitchFamily="18" charset="-52"/>
            </a:endParaRPr>
          </a:p>
          <a:p>
            <a:endParaRPr lang="en-US" dirty="0" smtClean="0"/>
          </a:p>
        </p:txBody>
      </p:sp>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32</a:t>
            </a:fld>
            <a:endParaRPr lang="de-DE" dirty="0">
              <a:latin typeface="Merriweather" panose="02060503050406030704" pitchFamily="18" charset="-52"/>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2637" y="4157839"/>
            <a:ext cx="3009900" cy="2006600"/>
          </a:xfrm>
          <a:prstGeom prst="rect">
            <a:avLst/>
          </a:prstGeom>
        </p:spPr>
      </p:pic>
    </p:spTree>
    <p:extLst>
      <p:ext uri="{BB962C8B-B14F-4D97-AF65-F5344CB8AC3E}">
        <p14:creationId xmlns:p14="http://schemas.microsoft.com/office/powerpoint/2010/main" val="378263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pc="0" dirty="0" smtClean="0">
                <a:solidFill>
                  <a:schemeClr val="tx1"/>
                </a:solidFill>
                <a:latin typeface="Merriweather" panose="02060503050406030704" pitchFamily="18" charset="-52"/>
              </a:rPr>
              <a:t>Locations</a:t>
            </a:r>
            <a:r>
              <a:rPr lang="en-US" spc="0" dirty="0" smtClean="0">
                <a:solidFill>
                  <a:schemeClr val="tx1"/>
                </a:solidFill>
                <a:latin typeface="Merriweather" panose="02060503050406030704" pitchFamily="18" charset="-52"/>
              </a:rPr>
              <a:t>, locations, locations</a:t>
            </a:r>
            <a:endParaRPr lang="de-DE" spc="0" dirty="0">
              <a:solidFill>
                <a:schemeClr val="tx1"/>
              </a:solidFill>
              <a:latin typeface="Merriweather" panose="02060503050406030704" pitchFamily="18" charset="-52"/>
            </a:endParaRPr>
          </a:p>
        </p:txBody>
      </p:sp>
      <p:sp>
        <p:nvSpPr>
          <p:cNvPr id="3" name="Объект 2"/>
          <p:cNvSpPr>
            <a:spLocks noGrp="1"/>
          </p:cNvSpPr>
          <p:nvPr>
            <p:ph sz="half" idx="1"/>
          </p:nvPr>
        </p:nvSpPr>
        <p:spPr/>
        <p:txBody>
          <a:bodyPr>
            <a:normAutofit fontScale="70000" lnSpcReduction="20000"/>
          </a:bodyPr>
          <a:lstStyle/>
          <a:p>
            <a:pPr>
              <a:lnSpc>
                <a:spcPct val="120000"/>
              </a:lnSpc>
              <a:spcAft>
                <a:spcPts val="0"/>
              </a:spcAft>
            </a:pPr>
            <a:r>
              <a:rPr lang="pl-PL" dirty="0">
                <a:latin typeface="Merriweather" panose="02060503050406030704" pitchFamily="18" charset="-52"/>
              </a:rPr>
              <a:t>Słownik geograficzny Królestwa Polskiego i innych krajów słowiańskich</a:t>
            </a:r>
            <a:r>
              <a:rPr lang="en-US" dirty="0">
                <a:latin typeface="Merriweather" panose="02060503050406030704" pitchFamily="18" charset="-52"/>
              </a:rPr>
              <a:t> (The Geographical Dictionary of the Kingdom of Poland and other Slavic Countries, 15 volumes, published 1880–1902, available online, google </a:t>
            </a:r>
            <a:r>
              <a:rPr lang="pl-PL" i="1" dirty="0">
                <a:latin typeface="Merriweather" panose="02060503050406030704" pitchFamily="18" charset="-52"/>
              </a:rPr>
              <a:t>Słownik geograficzny </a:t>
            </a:r>
            <a:r>
              <a:rPr lang="en-US" dirty="0" smtClean="0">
                <a:latin typeface="Merriweather" panose="02060503050406030704" pitchFamily="18" charset="-52"/>
              </a:rPr>
              <a:t>)</a:t>
            </a:r>
            <a:r>
              <a:rPr lang="de-DE" dirty="0" smtClean="0">
                <a:latin typeface="Merriweather" panose="02060503050406030704" pitchFamily="18" charset="-52"/>
              </a:rPr>
              <a:t>;</a:t>
            </a:r>
            <a:endParaRPr lang="en-US" dirty="0" smtClean="0">
              <a:latin typeface="Merriweather" panose="02060503050406030704" pitchFamily="18" charset="-52"/>
            </a:endParaRPr>
          </a:p>
          <a:p>
            <a:pPr>
              <a:lnSpc>
                <a:spcPct val="120000"/>
              </a:lnSpc>
              <a:spcAft>
                <a:spcPts val="0"/>
              </a:spcAft>
            </a:pPr>
            <a:r>
              <a:rPr lang="en-US" dirty="0" smtClean="0">
                <a:latin typeface="Merriweather" panose="02060503050406030704" pitchFamily="18" charset="-52"/>
              </a:rPr>
              <a:t>Jewishgen.org </a:t>
            </a:r>
            <a:r>
              <a:rPr lang="en-US" dirty="0" smtClean="0">
                <a:latin typeface="Merriweather" panose="02060503050406030704" pitchFamily="18" charset="-52"/>
              </a:rPr>
              <a:t>– very good Gazetteer for Jewish and </a:t>
            </a:r>
            <a:r>
              <a:rPr lang="en-US" dirty="0" err="1" smtClean="0">
                <a:latin typeface="Merriweather" panose="02060503050406030704" pitchFamily="18" charset="-52"/>
              </a:rPr>
              <a:t>non-jewish</a:t>
            </a:r>
            <a:r>
              <a:rPr lang="en-US" dirty="0" smtClean="0">
                <a:latin typeface="Merriweather" panose="02060503050406030704" pitchFamily="18" charset="-52"/>
              </a:rPr>
              <a:t> Ukraine, has million of spelling variations for the same place (</a:t>
            </a:r>
            <a:r>
              <a:rPr lang="en-US" i="1" dirty="0" smtClean="0">
                <a:latin typeface="Merriweather" panose="02060503050406030704" pitchFamily="18" charset="-52"/>
              </a:rPr>
              <a:t>search for a town </a:t>
            </a:r>
            <a:r>
              <a:rPr lang="en-US" dirty="0" smtClean="0">
                <a:latin typeface="Merriweather" panose="02060503050406030704" pitchFamily="18" charset="-52"/>
              </a:rPr>
              <a:t>at the home page) </a:t>
            </a:r>
            <a:r>
              <a:rPr lang="de-DE" i="1" dirty="0" err="1">
                <a:latin typeface="Merriweather" panose="02060503050406030704" pitchFamily="18" charset="-52"/>
              </a:rPr>
              <a:t>Nizhyn</a:t>
            </a:r>
            <a:r>
              <a:rPr lang="de-DE" i="1" dirty="0">
                <a:latin typeface="Merriweather" panose="02060503050406030704" pitchFamily="18" charset="-52"/>
              </a:rPr>
              <a:t> [</a:t>
            </a:r>
            <a:r>
              <a:rPr lang="de-DE" i="1" dirty="0" err="1">
                <a:latin typeface="Merriweather" panose="02060503050406030704" pitchFamily="18" charset="-52"/>
              </a:rPr>
              <a:t>Ukr</a:t>
            </a:r>
            <a:r>
              <a:rPr lang="de-DE" i="1" dirty="0">
                <a:latin typeface="Merriweather" panose="02060503050406030704" pitchFamily="18" charset="-52"/>
              </a:rPr>
              <a:t>], </a:t>
            </a:r>
            <a:r>
              <a:rPr lang="de-DE" i="1" dirty="0" err="1">
                <a:latin typeface="Merriweather" panose="02060503050406030704" pitchFamily="18" charset="-52"/>
              </a:rPr>
              <a:t>Nezhin</a:t>
            </a:r>
            <a:r>
              <a:rPr lang="de-DE" i="1" dirty="0">
                <a:latin typeface="Merriweather" panose="02060503050406030704" pitchFamily="18" charset="-52"/>
              </a:rPr>
              <a:t> [Rus], </a:t>
            </a:r>
            <a:r>
              <a:rPr lang="de-DE" i="1" dirty="0" err="1">
                <a:latin typeface="Merriweather" panose="02060503050406030704" pitchFamily="18" charset="-52"/>
              </a:rPr>
              <a:t>Nyezhin</a:t>
            </a:r>
            <a:r>
              <a:rPr lang="de-DE" i="1" dirty="0">
                <a:latin typeface="Merriweather" panose="02060503050406030704" pitchFamily="18" charset="-52"/>
              </a:rPr>
              <a:t> [</a:t>
            </a:r>
            <a:r>
              <a:rPr lang="de-DE" i="1" dirty="0" err="1">
                <a:latin typeface="Merriweather" panose="02060503050406030704" pitchFamily="18" charset="-52"/>
              </a:rPr>
              <a:t>Yid</a:t>
            </a:r>
            <a:r>
              <a:rPr lang="de-DE" i="1" dirty="0">
                <a:latin typeface="Merriweather" panose="02060503050406030704" pitchFamily="18" charset="-52"/>
              </a:rPr>
              <a:t>], </a:t>
            </a:r>
            <a:r>
              <a:rPr lang="de-DE" i="1" dirty="0" err="1">
                <a:latin typeface="Merriweather" panose="02060503050406030704" pitchFamily="18" charset="-52"/>
              </a:rPr>
              <a:t>Niezhin</a:t>
            </a:r>
            <a:r>
              <a:rPr lang="de-DE" i="1" dirty="0">
                <a:latin typeface="Merriweather" panose="02060503050406030704" pitchFamily="18" charset="-52"/>
              </a:rPr>
              <a:t> [Rus], </a:t>
            </a:r>
            <a:r>
              <a:rPr lang="de-DE" i="1" dirty="0" err="1">
                <a:latin typeface="Merriweather" panose="02060503050406030704" pitchFamily="18" charset="-52"/>
              </a:rPr>
              <a:t>Nieżyn</a:t>
            </a:r>
            <a:r>
              <a:rPr lang="de-DE" i="1" dirty="0">
                <a:latin typeface="Merriweather" panose="02060503050406030704" pitchFamily="18" charset="-52"/>
              </a:rPr>
              <a:t> [Pol], </a:t>
            </a:r>
            <a:r>
              <a:rPr lang="de-DE" i="1" dirty="0" err="1">
                <a:latin typeface="Merriweather" panose="02060503050406030704" pitchFamily="18" charset="-52"/>
              </a:rPr>
              <a:t>Nischyn</a:t>
            </a:r>
            <a:r>
              <a:rPr lang="de-DE" i="1" dirty="0">
                <a:latin typeface="Merriweather" panose="02060503050406030704" pitchFamily="18" charset="-52"/>
              </a:rPr>
              <a:t> [Ger], </a:t>
            </a:r>
            <a:r>
              <a:rPr lang="de-DE" i="1" dirty="0" err="1">
                <a:latin typeface="Merriweather" panose="02060503050406030704" pitchFamily="18" charset="-52"/>
              </a:rPr>
              <a:t>Nizhin</a:t>
            </a:r>
            <a:r>
              <a:rPr lang="de-DE" i="1" dirty="0">
                <a:latin typeface="Merriweather" panose="02060503050406030704" pitchFamily="18" charset="-52"/>
              </a:rPr>
              <a:t>, </a:t>
            </a:r>
            <a:r>
              <a:rPr lang="de-DE" i="1" dirty="0" err="1" smtClean="0">
                <a:latin typeface="Merriweather" panose="02060503050406030704" pitchFamily="18" charset="-52"/>
              </a:rPr>
              <a:t>Neshin</a:t>
            </a:r>
            <a:r>
              <a:rPr lang="de-DE" i="1" dirty="0" smtClean="0">
                <a:latin typeface="Merriweather" panose="02060503050406030704" pitchFamily="18" charset="-52"/>
              </a:rPr>
              <a:t>;</a:t>
            </a:r>
            <a:endParaRPr lang="ru-RU" i="1" dirty="0" smtClean="0">
              <a:latin typeface="Merriweather" panose="02060503050406030704" pitchFamily="18" charset="-52"/>
            </a:endParaRPr>
          </a:p>
          <a:p>
            <a:pPr>
              <a:lnSpc>
                <a:spcPct val="120000"/>
              </a:lnSpc>
              <a:spcAft>
                <a:spcPts val="0"/>
              </a:spcAft>
            </a:pPr>
            <a:r>
              <a:rPr lang="en-US" dirty="0" smtClean="0">
                <a:latin typeface="Merriweather" panose="02060503050406030704" pitchFamily="18" charset="-52"/>
              </a:rPr>
              <a:t>Topographic maps – Polish, German, Austrian, Russian Empire, </a:t>
            </a:r>
            <a:r>
              <a:rPr lang="en-US" dirty="0" err="1" smtClean="0">
                <a:latin typeface="Merriweather" panose="02060503050406030704" pitchFamily="18" charset="-52"/>
              </a:rPr>
              <a:t>Genshtab</a:t>
            </a:r>
            <a:r>
              <a:rPr lang="en-US" dirty="0" smtClean="0">
                <a:latin typeface="Merriweather" panose="02060503050406030704" pitchFamily="18" charset="-52"/>
              </a:rPr>
              <a:t> 1930s, </a:t>
            </a:r>
            <a:r>
              <a:rPr lang="uk-UA" dirty="0">
                <a:latin typeface="Merriweather" panose="02060503050406030704" pitchFamily="18" charset="-52"/>
              </a:rPr>
              <a:t>1953 </a:t>
            </a:r>
            <a:r>
              <a:rPr lang="en-US" dirty="0" smtClean="0">
                <a:latin typeface="Merriweather" panose="02060503050406030704" pitchFamily="18" charset="-52"/>
              </a:rPr>
              <a:t>US Military </a:t>
            </a:r>
            <a:r>
              <a:rPr lang="uk-UA" dirty="0" smtClean="0">
                <a:latin typeface="Merriweather" panose="02060503050406030704" pitchFamily="18" charset="-52"/>
              </a:rPr>
              <a:t>1:250000</a:t>
            </a:r>
            <a:r>
              <a:rPr lang="en-US" dirty="0" smtClean="0">
                <a:latin typeface="Merriweather" panose="02060503050406030704" pitchFamily="18" charset="-52"/>
              </a:rPr>
              <a:t> with old place names, </a:t>
            </a:r>
            <a:r>
              <a:rPr lang="en-US" dirty="0" smtClean="0">
                <a:latin typeface="Merriweather" panose="02060503050406030704" pitchFamily="18" charset="-52"/>
              </a:rPr>
              <a:t>Google/</a:t>
            </a:r>
            <a:r>
              <a:rPr lang="en-US" dirty="0" err="1" smtClean="0">
                <a:latin typeface="Merriweather" panose="02060503050406030704" pitchFamily="18" charset="-52"/>
              </a:rPr>
              <a:t>Yandex</a:t>
            </a:r>
            <a:r>
              <a:rPr lang="en-US" dirty="0">
                <a:latin typeface="Merriweather" panose="02060503050406030704" pitchFamily="18" charset="-52"/>
              </a:rPr>
              <a:t>.</a:t>
            </a:r>
            <a:endParaRPr lang="en-US" dirty="0" smtClean="0">
              <a:latin typeface="Merriweather" panose="02060503050406030704" pitchFamily="18" charset="-52"/>
            </a:endParaRPr>
          </a:p>
          <a:p>
            <a:pPr>
              <a:lnSpc>
                <a:spcPct val="120000"/>
              </a:lnSpc>
              <a:spcAft>
                <a:spcPts val="0"/>
              </a:spcAft>
            </a:pPr>
            <a:r>
              <a:rPr lang="en-US" dirty="0" smtClean="0">
                <a:latin typeface="Merriweather" panose="02060503050406030704" pitchFamily="18" charset="-52"/>
              </a:rPr>
              <a:t>Familysearch.org </a:t>
            </a:r>
            <a:endParaRPr lang="en-US" dirty="0" smtClean="0">
              <a:latin typeface="Merriweather" panose="02060503050406030704" pitchFamily="18" charset="-52"/>
            </a:endParaRPr>
          </a:p>
        </p:txBody>
      </p:sp>
      <p:sp>
        <p:nvSpPr>
          <p:cNvPr id="4" name="Объект 3"/>
          <p:cNvSpPr>
            <a:spLocks noGrp="1"/>
          </p:cNvSpPr>
          <p:nvPr>
            <p:ph sz="half" idx="2"/>
          </p:nvPr>
        </p:nvSpPr>
        <p:spPr>
          <a:xfrm>
            <a:off x="6223000" y="1845734"/>
            <a:ext cx="4937760" cy="4023360"/>
          </a:xfrm>
        </p:spPr>
        <p:txBody>
          <a:bodyPr>
            <a:normAutofit fontScale="70000" lnSpcReduction="20000"/>
          </a:bodyPr>
          <a:lstStyle/>
          <a:p>
            <a:pPr>
              <a:lnSpc>
                <a:spcPct val="120000"/>
              </a:lnSpc>
              <a:spcAft>
                <a:spcPts val="0"/>
              </a:spcAft>
            </a:pPr>
            <a:r>
              <a:rPr lang="en-US" dirty="0" smtClean="0">
                <a:latin typeface="Merriweather" panose="02060503050406030704" pitchFamily="18" charset="-52"/>
              </a:rPr>
              <a:t>Administrative-Territorial USSR 1939-1945 database - </a:t>
            </a:r>
            <a:r>
              <a:rPr lang="ru-RU" dirty="0" smtClean="0">
                <a:latin typeface="Merriweather" panose="02060503050406030704" pitchFamily="18" charset="-52"/>
              </a:rPr>
              <a:t>Справочник </a:t>
            </a:r>
            <a:r>
              <a:rPr lang="ru-RU" dirty="0">
                <a:latin typeface="Merriweather" panose="02060503050406030704" pitchFamily="18" charset="-52"/>
              </a:rPr>
              <a:t>административного деления СССР в 1939-1945 </a:t>
            </a:r>
            <a:r>
              <a:rPr lang="ru-RU" dirty="0" smtClean="0">
                <a:latin typeface="Merriweather" panose="02060503050406030704" pitchFamily="18" charset="-52"/>
              </a:rPr>
              <a:t>годах (</a:t>
            </a:r>
            <a:r>
              <a:rPr lang="de-DE" dirty="0" smtClean="0">
                <a:latin typeface="Merriweather" panose="02060503050406030704" pitchFamily="18" charset="-52"/>
                <a:hlinkClick r:id="rId2"/>
              </a:rPr>
              <a:t>soldat.ru/</a:t>
            </a:r>
            <a:r>
              <a:rPr lang="de-DE" dirty="0" err="1" smtClean="0">
                <a:latin typeface="Merriweather" panose="02060503050406030704" pitchFamily="18" charset="-52"/>
                <a:hlinkClick r:id="rId2"/>
              </a:rPr>
              <a:t>spravka</a:t>
            </a:r>
            <a:r>
              <a:rPr lang="de-DE" dirty="0" smtClean="0">
                <a:latin typeface="Merriweather" panose="02060503050406030704" pitchFamily="18" charset="-52"/>
                <a:hlinkClick r:id="rId2"/>
              </a:rPr>
              <a:t>/</a:t>
            </a:r>
            <a:r>
              <a:rPr lang="de-DE" dirty="0" err="1" smtClean="0">
                <a:latin typeface="Merriweather" panose="02060503050406030704" pitchFamily="18" charset="-52"/>
                <a:hlinkClick r:id="rId2"/>
              </a:rPr>
              <a:t>locality</a:t>
            </a:r>
            <a:r>
              <a:rPr lang="de-DE" dirty="0" smtClean="0">
                <a:latin typeface="Merriweather" panose="02060503050406030704" pitchFamily="18" charset="-52"/>
                <a:hlinkClick r:id="rId2"/>
              </a:rPr>
              <a:t>/</a:t>
            </a:r>
            <a:r>
              <a:rPr lang="de-DE" dirty="0" err="1" smtClean="0">
                <a:latin typeface="Merriweather" panose="02060503050406030704" pitchFamily="18" charset="-52"/>
                <a:hlinkClick r:id="rId2"/>
              </a:rPr>
              <a:t>sssr</a:t>
            </a:r>
            <a:r>
              <a:rPr lang="de-DE" dirty="0" smtClean="0">
                <a:latin typeface="Merriweather" panose="02060503050406030704" pitchFamily="18" charset="-52"/>
                <a:hlinkClick r:id="rId2"/>
              </a:rPr>
              <a:t>/</a:t>
            </a:r>
            <a:r>
              <a:rPr lang="ru-RU" dirty="0" smtClean="0">
                <a:latin typeface="Merriweather" panose="02060503050406030704" pitchFamily="18" charset="-52"/>
              </a:rPr>
              <a:t> </a:t>
            </a:r>
            <a:r>
              <a:rPr lang="ru-RU" dirty="0" smtClean="0">
                <a:latin typeface="Merriweather" panose="02060503050406030704" pitchFamily="18" charset="-52"/>
              </a:rPr>
              <a:t>)</a:t>
            </a:r>
            <a:endParaRPr lang="ru-RU" dirty="0">
              <a:latin typeface="Merriweather" panose="02060503050406030704" pitchFamily="18" charset="-52"/>
            </a:endParaRPr>
          </a:p>
          <a:p>
            <a:pPr>
              <a:lnSpc>
                <a:spcPct val="120000"/>
              </a:lnSpc>
              <a:spcAft>
                <a:spcPts val="0"/>
              </a:spcAft>
            </a:pPr>
            <a:r>
              <a:rPr lang="en-US" dirty="0" smtClean="0">
                <a:latin typeface="Merriweather" panose="02060503050406030704" pitchFamily="18" charset="-52"/>
              </a:rPr>
              <a:t>Different places with the same name – wiki has good coverage but OLD DISAPPEARED VILLAGES are missing. Always switch languages – Ukrainian/Russian/Polish/Byelorussian. Content is really different, and you never know where you will find Try and see yourself</a:t>
            </a:r>
            <a:r>
              <a:rPr lang="en-US" i="1" dirty="0" smtClean="0">
                <a:latin typeface="Merriweather" panose="02060503050406030704" pitchFamily="18" charset="-52"/>
              </a:rPr>
              <a:t>: </a:t>
            </a:r>
            <a:r>
              <a:rPr lang="en-US" i="1" dirty="0" err="1" smtClean="0">
                <a:latin typeface="Merriweather" panose="02060503050406030704" pitchFamily="18" charset="-52"/>
              </a:rPr>
              <a:t>ukr</a:t>
            </a:r>
            <a:r>
              <a:rPr lang="en-US" i="1" dirty="0" smtClean="0">
                <a:latin typeface="Merriweather" panose="02060503050406030704" pitchFamily="18" charset="-52"/>
              </a:rPr>
              <a:t>:</a:t>
            </a:r>
            <a:r>
              <a:rPr lang="uk-UA" i="1" dirty="0">
                <a:latin typeface="Merriweather" panose="02060503050406030704" pitchFamily="18" charset="-52"/>
              </a:rPr>
              <a:t> </a:t>
            </a:r>
            <a:r>
              <a:rPr lang="uk-UA" i="1" dirty="0" smtClean="0">
                <a:latin typeface="Merriweather" panose="02060503050406030704" pitchFamily="18" charset="-52"/>
              </a:rPr>
              <a:t>Михайлівка</a:t>
            </a:r>
            <a:r>
              <a:rPr lang="en-US" i="1" dirty="0">
                <a:latin typeface="Merriweather" panose="02060503050406030704" pitchFamily="18" charset="-52"/>
              </a:rPr>
              <a:t> </a:t>
            </a:r>
            <a:r>
              <a:rPr lang="en-US" i="1" dirty="0" err="1" smtClean="0">
                <a:latin typeface="Merriweather" panose="02060503050406030704" pitchFamily="18" charset="-52"/>
              </a:rPr>
              <a:t>rus</a:t>
            </a:r>
            <a:r>
              <a:rPr lang="en-US" i="1" dirty="0" smtClean="0">
                <a:latin typeface="Merriweather" panose="02060503050406030704" pitchFamily="18" charset="-52"/>
              </a:rPr>
              <a:t>: </a:t>
            </a:r>
            <a:r>
              <a:rPr lang="ru-RU" i="1" dirty="0" smtClean="0">
                <a:latin typeface="Merriweather" panose="02060503050406030704" pitchFamily="18" charset="-52"/>
              </a:rPr>
              <a:t>Михайловка</a:t>
            </a:r>
            <a:r>
              <a:rPr lang="en-US" i="1" dirty="0" smtClean="0">
                <a:latin typeface="Merriweather" panose="02060503050406030704" pitchFamily="18" charset="-52"/>
              </a:rPr>
              <a:t> pol:</a:t>
            </a:r>
            <a:r>
              <a:rPr lang="pl-PL" i="1" dirty="0">
                <a:latin typeface="Merriweather" panose="02060503050406030704" pitchFamily="18" charset="-52"/>
              </a:rPr>
              <a:t> </a:t>
            </a:r>
            <a:r>
              <a:rPr lang="pl-PL" i="1" dirty="0" smtClean="0">
                <a:latin typeface="Merriweather" panose="02060503050406030704" pitchFamily="18" charset="-52"/>
              </a:rPr>
              <a:t>Mychajliwka</a:t>
            </a:r>
            <a:endParaRPr lang="en-US" i="1" dirty="0" smtClean="0">
              <a:latin typeface="Merriweather" panose="02060503050406030704" pitchFamily="18" charset="-52"/>
            </a:endParaRPr>
          </a:p>
          <a:p>
            <a:pPr>
              <a:lnSpc>
                <a:spcPct val="120000"/>
              </a:lnSpc>
              <a:spcAft>
                <a:spcPts val="0"/>
              </a:spcAft>
            </a:pPr>
            <a:r>
              <a:rPr lang="en-US" dirty="0" smtClean="0">
                <a:latin typeface="Merriweather" panose="02060503050406030704" pitchFamily="18" charset="-52"/>
              </a:rPr>
              <a:t>History of administrative-territorial division for required region. Sometimes in archives, sometimes in wiki, sometimes at book-old.ru</a:t>
            </a:r>
          </a:p>
          <a:p>
            <a:pPr>
              <a:lnSpc>
                <a:spcPct val="120000"/>
              </a:lnSpc>
              <a:spcAft>
                <a:spcPts val="0"/>
              </a:spcAft>
            </a:pPr>
            <a:r>
              <a:rPr lang="en-US" dirty="0" smtClean="0">
                <a:latin typeface="Merriweather" panose="02060503050406030704" pitchFamily="18" charset="-52"/>
              </a:rPr>
              <a:t>Lists of inhabited places (</a:t>
            </a:r>
            <a:r>
              <a:rPr lang="ru-RU" dirty="0" smtClean="0">
                <a:latin typeface="Merriweather" panose="02060503050406030704" pitchFamily="18" charset="-52"/>
              </a:rPr>
              <a:t>Списки населенных мест) </a:t>
            </a:r>
            <a:r>
              <a:rPr lang="en-US" dirty="0" smtClean="0">
                <a:latin typeface="Merriweather" panose="02060503050406030704" pitchFamily="18" charset="-52"/>
              </a:rPr>
              <a:t>by guberniyas, frequently with alphabet index at the end, 1860s-1890s.</a:t>
            </a:r>
          </a:p>
          <a:p>
            <a:pPr marL="0" indent="0">
              <a:buNone/>
            </a:pPr>
            <a:endParaRPr lang="uk-UA" dirty="0"/>
          </a:p>
        </p:txBody>
      </p:sp>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4</a:t>
            </a:fld>
            <a:endParaRPr lang="de-DE" dirty="0">
              <a:latin typeface="Merriweather" panose="02060503050406030704" pitchFamily="18" charset="-52"/>
            </a:endParaRPr>
          </a:p>
        </p:txBody>
      </p:sp>
    </p:spTree>
    <p:extLst>
      <p:ext uri="{BB962C8B-B14F-4D97-AF65-F5344CB8AC3E}">
        <p14:creationId xmlns:p14="http://schemas.microsoft.com/office/powerpoint/2010/main" val="415674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ижний колонтитул 4"/>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t>5</a:t>
            </a:fld>
            <a:endParaRPr lang="de-DE" dirty="0"/>
          </a:p>
        </p:txBody>
      </p:sp>
      <p:pic>
        <p:nvPicPr>
          <p:cNvPr id="8" name="Объект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727" y="0"/>
            <a:ext cx="11281719" cy="6342412"/>
          </a:xfrm>
          <a:prstGeom prst="rect">
            <a:avLst/>
          </a:prstGeom>
        </p:spPr>
      </p:pic>
    </p:spTree>
    <p:extLst>
      <p:ext uri="{BB962C8B-B14F-4D97-AF65-F5344CB8AC3E}">
        <p14:creationId xmlns:p14="http://schemas.microsoft.com/office/powerpoint/2010/main" val="36939028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3" name="Номер слайда 2"/>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6</a:t>
            </a:fld>
            <a:endParaRPr lang="de-DE" dirty="0">
              <a:latin typeface="Merriweather" panose="02060503050406030704" pitchFamily="18" charset="-52"/>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922" y="0"/>
            <a:ext cx="11291329" cy="6351373"/>
          </a:xfrm>
          <a:prstGeom prst="rect">
            <a:avLst/>
          </a:prstGeom>
        </p:spPr>
      </p:pic>
    </p:spTree>
    <p:extLst>
      <p:ext uri="{BB962C8B-B14F-4D97-AF65-F5344CB8AC3E}">
        <p14:creationId xmlns:p14="http://schemas.microsoft.com/office/powerpoint/2010/main" val="2307606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3" name="Номер слайда 2"/>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7</a:t>
            </a:fld>
            <a:endParaRPr lang="de-DE" dirty="0">
              <a:latin typeface="Merriweather" panose="02060503050406030704" pitchFamily="18" charset="-52"/>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345" y="0"/>
            <a:ext cx="11212483" cy="6307022"/>
          </a:xfrm>
          <a:prstGeom prst="rect">
            <a:avLst/>
          </a:prstGeom>
        </p:spPr>
      </p:pic>
    </p:spTree>
    <p:extLst>
      <p:ext uri="{BB962C8B-B14F-4D97-AF65-F5344CB8AC3E}">
        <p14:creationId xmlns:p14="http://schemas.microsoft.com/office/powerpoint/2010/main" val="1994545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pc="0" dirty="0" smtClean="0">
                <a:solidFill>
                  <a:schemeClr val="tx1"/>
                </a:solidFill>
                <a:latin typeface="Merriweather" panose="02060503050406030704" pitchFamily="18" charset="-52"/>
              </a:rPr>
              <a:t>Church Geography</a:t>
            </a:r>
            <a:endParaRPr lang="de-DE" spc="0" dirty="0">
              <a:solidFill>
                <a:schemeClr val="tx1"/>
              </a:solidFill>
              <a:latin typeface="Merriweather" panose="02060503050406030704" pitchFamily="18" charset="-52"/>
            </a:endParaRPr>
          </a:p>
        </p:txBody>
      </p:sp>
      <p:sp>
        <p:nvSpPr>
          <p:cNvPr id="3" name="Объект 2"/>
          <p:cNvSpPr>
            <a:spLocks noGrp="1"/>
          </p:cNvSpPr>
          <p:nvPr>
            <p:ph sz="half" idx="1"/>
          </p:nvPr>
        </p:nvSpPr>
        <p:spPr>
          <a:xfrm>
            <a:off x="1097280" y="1845734"/>
            <a:ext cx="4800182" cy="4023360"/>
          </a:xfrm>
        </p:spPr>
        <p:txBody>
          <a:bodyPr>
            <a:normAutofit fontScale="92500" lnSpcReduction="10000"/>
          </a:bodyPr>
          <a:lstStyle/>
          <a:p>
            <a:pPr>
              <a:lnSpc>
                <a:spcPct val="110000"/>
              </a:lnSpc>
              <a:spcAft>
                <a:spcPts val="0"/>
              </a:spcAft>
            </a:pPr>
            <a:r>
              <a:rPr lang="ru-RU" sz="1900" dirty="0" err="1" smtClean="0">
                <a:latin typeface="Merriweather" panose="02060503050406030704" pitchFamily="18" charset="-52"/>
              </a:rPr>
              <a:t>Шематизм</a:t>
            </a:r>
            <a:r>
              <a:rPr lang="ru-RU" sz="1900" dirty="0" smtClean="0">
                <a:latin typeface="Merriweather" panose="02060503050406030704" pitchFamily="18" charset="-52"/>
              </a:rPr>
              <a:t> (</a:t>
            </a:r>
            <a:r>
              <a:rPr lang="en-US" sz="1900" dirty="0" err="1" smtClean="0">
                <a:latin typeface="Merriweather" panose="02060503050406030704" pitchFamily="18" charset="-52"/>
              </a:rPr>
              <a:t>szematyzm</a:t>
            </a:r>
            <a:r>
              <a:rPr lang="en-US" sz="1900" dirty="0" smtClean="0">
                <a:latin typeface="Merriweather" panose="02060503050406030704" pitchFamily="18" charset="-52"/>
              </a:rPr>
              <a:t>)</a:t>
            </a:r>
            <a:r>
              <a:rPr lang="ru-RU" sz="1900" dirty="0" smtClean="0">
                <a:latin typeface="Merriweather" panose="02060503050406030704" pitchFamily="18" charset="-52"/>
              </a:rPr>
              <a:t> (</a:t>
            </a:r>
            <a:r>
              <a:rPr lang="en-US" sz="1900" dirty="0" smtClean="0">
                <a:latin typeface="Merriweather" panose="02060503050406030704" pitchFamily="18" charset="-52"/>
              </a:rPr>
              <a:t>Galicia, Bukovina</a:t>
            </a:r>
            <a:r>
              <a:rPr lang="en-US" sz="1900" dirty="0" smtClean="0">
                <a:latin typeface="Merriweather" panose="02060503050406030704" pitchFamily="18" charset="-52"/>
              </a:rPr>
              <a:t>);</a:t>
            </a:r>
            <a:endParaRPr lang="en-US" sz="1900" dirty="0" smtClean="0">
              <a:latin typeface="Merriweather" panose="02060503050406030704" pitchFamily="18" charset="-52"/>
            </a:endParaRPr>
          </a:p>
          <a:p>
            <a:pPr>
              <a:lnSpc>
                <a:spcPct val="110000"/>
              </a:lnSpc>
              <a:spcAft>
                <a:spcPts val="0"/>
              </a:spcAft>
            </a:pPr>
            <a:r>
              <a:rPr lang="ru-RU" sz="1900" dirty="0" smtClean="0">
                <a:latin typeface="Merriweather" panose="02060503050406030704" pitchFamily="18" charset="-52"/>
              </a:rPr>
              <a:t>Епархиальный справочник (</a:t>
            </a:r>
            <a:r>
              <a:rPr lang="en-US" sz="1900" dirty="0" smtClean="0">
                <a:latin typeface="Merriweather" panose="02060503050406030704" pitchFamily="18" charset="-52"/>
              </a:rPr>
              <a:t>list of churches and monasteries for </a:t>
            </a:r>
            <a:r>
              <a:rPr lang="en-US" sz="1900" dirty="0" err="1" smtClean="0">
                <a:latin typeface="Merriweather" panose="02060503050406030704" pitchFamily="18" charset="-52"/>
              </a:rPr>
              <a:t>eparkhiya</a:t>
            </a:r>
            <a:r>
              <a:rPr lang="en-US" sz="1900" dirty="0">
                <a:latin typeface="Merriweather" panose="02060503050406030704" pitchFamily="18" charset="-52"/>
              </a:rPr>
              <a:t> </a:t>
            </a:r>
            <a:r>
              <a:rPr lang="en-US" sz="1900" dirty="0" smtClean="0">
                <a:latin typeface="Merriweather" panose="02060503050406030704" pitchFamily="18" charset="-52"/>
              </a:rPr>
              <a:t>– different </a:t>
            </a:r>
            <a:r>
              <a:rPr lang="en-US" sz="1900" dirty="0" smtClean="0">
                <a:latin typeface="Merriweather" panose="02060503050406030704" pitchFamily="18" charset="-52"/>
              </a:rPr>
              <a:t>names, search by </a:t>
            </a:r>
            <a:r>
              <a:rPr lang="en-US" sz="1900" dirty="0" err="1" smtClean="0">
                <a:latin typeface="Merriweather" panose="02060503050406030704" pitchFamily="18" charset="-52"/>
              </a:rPr>
              <a:t>Gubernija</a:t>
            </a:r>
            <a:r>
              <a:rPr lang="en-US" sz="1900" dirty="0" smtClean="0">
                <a:latin typeface="Merriweather" panose="02060503050406030704" pitchFamily="18" charset="-52"/>
              </a:rPr>
              <a:t> names);</a:t>
            </a:r>
          </a:p>
          <a:p>
            <a:pPr>
              <a:lnSpc>
                <a:spcPct val="110000"/>
              </a:lnSpc>
              <a:spcAft>
                <a:spcPts val="0"/>
              </a:spcAft>
            </a:pPr>
            <a:r>
              <a:rPr lang="en-US" sz="1900" dirty="0" smtClean="0">
                <a:latin typeface="Merriweather" panose="02060503050406030704" pitchFamily="18" charset="-52"/>
              </a:rPr>
              <a:t>book-old.ru; </a:t>
            </a:r>
            <a:endParaRPr lang="en-US" sz="1900" dirty="0" smtClean="0">
              <a:latin typeface="Merriweather" panose="02060503050406030704" pitchFamily="18" charset="-52"/>
            </a:endParaRPr>
          </a:p>
          <a:p>
            <a:pPr>
              <a:lnSpc>
                <a:spcPct val="110000"/>
              </a:lnSpc>
              <a:spcAft>
                <a:spcPts val="0"/>
              </a:spcAft>
            </a:pPr>
            <a:r>
              <a:rPr lang="en-US" sz="1900" dirty="0" err="1" smtClean="0">
                <a:latin typeface="Merriweather" panose="02060503050406030704" pitchFamily="18" charset="-52"/>
              </a:rPr>
              <a:t>Pokhilevich</a:t>
            </a:r>
            <a:r>
              <a:rPr lang="en-US" sz="1900" dirty="0" smtClean="0">
                <a:latin typeface="Merriweather" panose="02060503050406030704" pitchFamily="18" charset="-52"/>
              </a:rPr>
              <a:t> </a:t>
            </a:r>
            <a:r>
              <a:rPr lang="en-US" sz="1900" dirty="0" smtClean="0">
                <a:latin typeface="Merriweather" panose="02060503050406030704" pitchFamily="18" charset="-52"/>
              </a:rPr>
              <a:t>(Kiev) / </a:t>
            </a:r>
            <a:r>
              <a:rPr lang="en-US" sz="1900" dirty="0" err="1" smtClean="0">
                <a:latin typeface="Merriweather" panose="02060503050406030704" pitchFamily="18" charset="-52"/>
              </a:rPr>
              <a:t>Secinsky</a:t>
            </a:r>
            <a:r>
              <a:rPr lang="en-US" sz="1900" dirty="0" smtClean="0">
                <a:latin typeface="Merriweather" panose="02060503050406030704" pitchFamily="18" charset="-52"/>
              </a:rPr>
              <a:t> </a:t>
            </a:r>
            <a:r>
              <a:rPr lang="en-US" sz="1900" dirty="0" smtClean="0">
                <a:latin typeface="Merriweather" panose="02060503050406030704" pitchFamily="18" charset="-52"/>
              </a:rPr>
              <a:t>(Podolia) / </a:t>
            </a:r>
            <a:r>
              <a:rPr lang="en-US" sz="1900" dirty="0" err="1" smtClean="0">
                <a:latin typeface="Merriweather" panose="02060503050406030704" pitchFamily="18" charset="-52"/>
              </a:rPr>
              <a:t>Teodorovich</a:t>
            </a:r>
            <a:r>
              <a:rPr lang="en-US" sz="1900" dirty="0" smtClean="0">
                <a:latin typeface="Merriweather" panose="02060503050406030704" pitchFamily="18" charset="-52"/>
              </a:rPr>
              <a:t> (</a:t>
            </a:r>
            <a:r>
              <a:rPr lang="en-US" sz="1900" dirty="0" err="1" smtClean="0">
                <a:latin typeface="Merriweather" panose="02060503050406030704" pitchFamily="18" charset="-52"/>
              </a:rPr>
              <a:t>Volynia</a:t>
            </a:r>
            <a:r>
              <a:rPr lang="en-US" sz="1900" dirty="0" smtClean="0">
                <a:latin typeface="Merriweather" panose="02060503050406030704" pitchFamily="18" charset="-52"/>
              </a:rPr>
              <a:t>) / </a:t>
            </a:r>
            <a:r>
              <a:rPr lang="en-US" sz="1900" dirty="0" err="1" smtClean="0">
                <a:latin typeface="Merriweather" panose="02060503050406030704" pitchFamily="18" charset="-52"/>
              </a:rPr>
              <a:t>Gumilevsky</a:t>
            </a:r>
            <a:r>
              <a:rPr lang="en-US" sz="1900" dirty="0" smtClean="0">
                <a:latin typeface="Merriweather" panose="02060503050406030704" pitchFamily="18" charset="-52"/>
              </a:rPr>
              <a:t> (Kharkov);</a:t>
            </a:r>
            <a:endParaRPr lang="ru-RU" sz="1900" dirty="0" smtClean="0">
              <a:latin typeface="Merriweather" panose="02060503050406030704" pitchFamily="18" charset="-52"/>
            </a:endParaRPr>
          </a:p>
          <a:p>
            <a:pPr>
              <a:lnSpc>
                <a:spcPct val="110000"/>
              </a:lnSpc>
              <a:spcAft>
                <a:spcPts val="0"/>
              </a:spcAft>
            </a:pPr>
            <a:r>
              <a:rPr lang="en-US" sz="1900" dirty="0" smtClean="0">
                <a:latin typeface="Merriweather" panose="02060503050406030704" pitchFamily="18" charset="-52"/>
              </a:rPr>
              <a:t>Educated guess from the topographic </a:t>
            </a:r>
            <a:r>
              <a:rPr lang="en-US" sz="1900" dirty="0" smtClean="0">
                <a:latin typeface="Merriweather" panose="02060503050406030704" pitchFamily="18" charset="-52"/>
              </a:rPr>
              <a:t>maps.</a:t>
            </a:r>
            <a:endParaRPr lang="en-US" sz="1900" dirty="0" smtClean="0">
              <a:latin typeface="Merriweather" panose="02060503050406030704" pitchFamily="18" charset="-52"/>
            </a:endParaRPr>
          </a:p>
          <a:p>
            <a:endParaRPr lang="ru-RU" dirty="0" smtClean="0"/>
          </a:p>
          <a:p>
            <a:endParaRPr lang="de-DE" dirty="0"/>
          </a:p>
        </p:txBody>
      </p:sp>
      <p:pic>
        <p:nvPicPr>
          <p:cNvPr id="5" name="Объект 4"/>
          <p:cNvPicPr>
            <a:picLocks noGrp="1" noChangeAspect="1"/>
          </p:cNvPicPr>
          <p:nvPr>
            <p:ph sz="half" idx="2"/>
          </p:nvPr>
        </p:nvPicPr>
        <p:blipFill>
          <a:blip r:embed="rId2"/>
          <a:stretch>
            <a:fillRect/>
          </a:stretch>
        </p:blipFill>
        <p:spPr>
          <a:xfrm>
            <a:off x="5966218" y="1845734"/>
            <a:ext cx="2208285" cy="2944380"/>
          </a:xfrm>
          <a:prstGeom prst="rect">
            <a:avLst/>
          </a:prstGeom>
        </p:spPr>
      </p:pic>
      <p:sp>
        <p:nvSpPr>
          <p:cNvPr id="4" name="Нижний колонтитул 3"/>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6" name="Номер слайда 5"/>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8</a:t>
            </a:fld>
            <a:endParaRPr lang="de-DE" dirty="0">
              <a:latin typeface="Merriweather" panose="02060503050406030704" pitchFamily="18" charset="-52"/>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1720" y="2626382"/>
            <a:ext cx="1995773" cy="2944380"/>
          </a:xfrm>
          <a:prstGeom prst="rect">
            <a:avLst/>
          </a:prstGeom>
        </p:spPr>
      </p:pic>
      <p:pic>
        <p:nvPicPr>
          <p:cNvPr id="8" name="Рисунок 7"/>
          <p:cNvPicPr>
            <a:picLocks noChangeAspect="1"/>
          </p:cNvPicPr>
          <p:nvPr/>
        </p:nvPicPr>
        <p:blipFill>
          <a:blip r:embed="rId4"/>
          <a:stretch>
            <a:fillRect/>
          </a:stretch>
        </p:blipFill>
        <p:spPr>
          <a:xfrm>
            <a:off x="9684710" y="3246697"/>
            <a:ext cx="1743519" cy="2944380"/>
          </a:xfrm>
          <a:prstGeom prst="rect">
            <a:avLst/>
          </a:prstGeom>
        </p:spPr>
      </p:pic>
    </p:spTree>
    <p:extLst>
      <p:ext uri="{BB962C8B-B14F-4D97-AF65-F5344CB8AC3E}">
        <p14:creationId xmlns:p14="http://schemas.microsoft.com/office/powerpoint/2010/main" val="146749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p:txBody>
          <a:bodyPr/>
          <a:lstStyle/>
          <a:p>
            <a:r>
              <a:rPr lang="en-US" spc="0" dirty="0" smtClean="0">
                <a:solidFill>
                  <a:schemeClr val="tx1"/>
                </a:solidFill>
                <a:latin typeface="Merriweather" panose="02060503050406030704" pitchFamily="18" charset="-52"/>
              </a:rPr>
              <a:t>Records availability</a:t>
            </a:r>
            <a:endParaRPr lang="de-DE" spc="0" dirty="0">
              <a:solidFill>
                <a:schemeClr val="tx1"/>
              </a:solidFill>
              <a:latin typeface="Merriweather" panose="02060503050406030704" pitchFamily="18" charset="-52"/>
            </a:endParaRPr>
          </a:p>
        </p:txBody>
      </p:sp>
      <p:sp>
        <p:nvSpPr>
          <p:cNvPr id="11" name="Объект 10"/>
          <p:cNvSpPr>
            <a:spLocks noGrp="1"/>
          </p:cNvSpPr>
          <p:nvPr>
            <p:ph sz="half" idx="1"/>
          </p:nvPr>
        </p:nvSpPr>
        <p:spPr/>
        <p:txBody>
          <a:bodyPr>
            <a:normAutofit fontScale="77500" lnSpcReduction="20000"/>
          </a:bodyPr>
          <a:lstStyle/>
          <a:p>
            <a:pPr>
              <a:lnSpc>
                <a:spcPct val="120000"/>
              </a:lnSpc>
              <a:spcAft>
                <a:spcPts val="0"/>
              </a:spcAft>
            </a:pPr>
            <a:r>
              <a:rPr lang="en-US" dirty="0" smtClean="0">
                <a:latin typeface="Merriweather" panose="02060503050406030704" pitchFamily="18" charset="-52"/>
              </a:rPr>
              <a:t>Published reference: </a:t>
            </a:r>
            <a:r>
              <a:rPr lang="ru-RU" i="1" dirty="0" err="1" smtClean="0">
                <a:latin typeface="Merriweather" panose="02060503050406030704" pitchFamily="18" charset="-52"/>
              </a:rPr>
              <a:t>Міжархівний</a:t>
            </a:r>
            <a:r>
              <a:rPr lang="ru-RU" i="1" dirty="0" smtClean="0">
                <a:latin typeface="Merriweather" panose="02060503050406030704" pitchFamily="18" charset="-52"/>
              </a:rPr>
              <a:t> </a:t>
            </a:r>
            <a:r>
              <a:rPr lang="ru-RU" i="1" dirty="0" err="1" smtClean="0">
                <a:latin typeface="Merriweather" panose="02060503050406030704" pitchFamily="18" charset="-52"/>
              </a:rPr>
              <a:t>довідник</a:t>
            </a:r>
            <a:r>
              <a:rPr lang="en-US" i="1" dirty="0" smtClean="0">
                <a:latin typeface="Merriweather" panose="02060503050406030704" pitchFamily="18" charset="-52"/>
              </a:rPr>
              <a:t> </a:t>
            </a:r>
            <a:r>
              <a:rPr lang="ru-RU" i="1" dirty="0" err="1" smtClean="0">
                <a:latin typeface="Merriweather" panose="02060503050406030704" pitchFamily="18" charset="-52"/>
              </a:rPr>
              <a:t>Зведений</a:t>
            </a:r>
            <a:r>
              <a:rPr lang="ru-RU" i="1" dirty="0" smtClean="0">
                <a:latin typeface="Merriweather" panose="02060503050406030704" pitchFamily="18" charset="-52"/>
              </a:rPr>
              <a:t> Каталог</a:t>
            </a:r>
            <a:r>
              <a:rPr lang="en-US" i="1" dirty="0" smtClean="0">
                <a:latin typeface="Merriweather" panose="02060503050406030704" pitchFamily="18" charset="-52"/>
              </a:rPr>
              <a:t> </a:t>
            </a:r>
            <a:r>
              <a:rPr lang="ru-RU" i="1" dirty="0" err="1" smtClean="0">
                <a:latin typeface="Merriweather" panose="02060503050406030704" pitchFamily="18" charset="-52"/>
              </a:rPr>
              <a:t>метричних</a:t>
            </a:r>
            <a:r>
              <a:rPr lang="ru-RU" i="1" dirty="0" smtClean="0">
                <a:latin typeface="Merriweather" panose="02060503050406030704" pitchFamily="18" charset="-52"/>
              </a:rPr>
              <a:t> книг,</a:t>
            </a:r>
            <a:r>
              <a:rPr lang="en-US" i="1" dirty="0" smtClean="0">
                <a:latin typeface="Merriweather" panose="02060503050406030704" pitchFamily="18" charset="-52"/>
              </a:rPr>
              <a:t> </a:t>
            </a:r>
            <a:r>
              <a:rPr lang="ru-RU" i="1" dirty="0" err="1" smtClean="0">
                <a:latin typeface="Merriweather" panose="02060503050406030704" pitchFamily="18" charset="-52"/>
              </a:rPr>
              <a:t>що</a:t>
            </a:r>
            <a:r>
              <a:rPr lang="ru-RU" i="1" dirty="0" smtClean="0">
                <a:latin typeface="Merriweather" panose="02060503050406030704" pitchFamily="18" charset="-52"/>
              </a:rPr>
              <a:t> </a:t>
            </a:r>
            <a:r>
              <a:rPr lang="ru-RU" i="1" dirty="0" err="1" smtClean="0">
                <a:latin typeface="Merriweather" panose="02060503050406030704" pitchFamily="18" charset="-52"/>
              </a:rPr>
              <a:t>зберігаються</a:t>
            </a:r>
            <a:r>
              <a:rPr lang="en-US" i="1" dirty="0" smtClean="0">
                <a:latin typeface="Merriweather" panose="02060503050406030704" pitchFamily="18" charset="-52"/>
              </a:rPr>
              <a:t> </a:t>
            </a:r>
            <a:r>
              <a:rPr lang="ru-RU" i="1" dirty="0" smtClean="0">
                <a:latin typeface="Merriweather" panose="02060503050406030704" pitchFamily="18" charset="-52"/>
              </a:rPr>
              <a:t>в </a:t>
            </a:r>
            <a:r>
              <a:rPr lang="ru-RU" i="1" dirty="0" err="1" smtClean="0">
                <a:latin typeface="Merriweather" panose="02060503050406030704" pitchFamily="18" charset="-52"/>
              </a:rPr>
              <a:t>державних</a:t>
            </a:r>
            <a:r>
              <a:rPr lang="en-US" i="1" dirty="0" smtClean="0">
                <a:latin typeface="Merriweather" panose="02060503050406030704" pitchFamily="18" charset="-52"/>
              </a:rPr>
              <a:t> </a:t>
            </a:r>
            <a:r>
              <a:rPr lang="ru-RU" i="1" dirty="0" err="1" smtClean="0">
                <a:latin typeface="Merriweather" panose="02060503050406030704" pitchFamily="18" charset="-52"/>
              </a:rPr>
              <a:t>архівах</a:t>
            </a:r>
            <a:r>
              <a:rPr lang="ru-RU" i="1" dirty="0" smtClean="0">
                <a:latin typeface="Merriweather" panose="02060503050406030704" pitchFamily="18" charset="-52"/>
              </a:rPr>
              <a:t> </a:t>
            </a:r>
            <a:r>
              <a:rPr lang="ru-RU" i="1" dirty="0" err="1" smtClean="0">
                <a:latin typeface="Merriweather" panose="02060503050406030704" pitchFamily="18" charset="-52"/>
              </a:rPr>
              <a:t>України</a:t>
            </a:r>
            <a:r>
              <a:rPr lang="en-US" i="1" dirty="0" smtClean="0">
                <a:latin typeface="Merriweather" panose="02060503050406030704" pitchFamily="18" charset="-52"/>
              </a:rPr>
              <a:t> </a:t>
            </a:r>
            <a:r>
              <a:rPr lang="en-US" dirty="0" smtClean="0">
                <a:latin typeface="Merriweather" panose="02060503050406030704" pitchFamily="18" charset="-52"/>
              </a:rPr>
              <a:t>(2008, Kiev, 8 volumes, searchable PDFs, can be downloaded at our site</a:t>
            </a:r>
            <a:r>
              <a:rPr lang="en-US" dirty="0" smtClean="0">
                <a:latin typeface="Merriweather" panose="02060503050406030704" pitchFamily="18" charset="-52"/>
              </a:rPr>
              <a:t>) – missing 2 large repositories: Kiev and </a:t>
            </a:r>
            <a:r>
              <a:rPr lang="en-US" dirty="0" err="1" smtClean="0">
                <a:latin typeface="Merriweather" panose="02060503050406030704" pitchFamily="18" charset="-52"/>
              </a:rPr>
              <a:t>Lviv</a:t>
            </a:r>
            <a:r>
              <a:rPr lang="en-US" dirty="0" smtClean="0">
                <a:latin typeface="Merriweather" panose="02060503050406030704" pitchFamily="18" charset="-52"/>
              </a:rPr>
              <a:t> historical archive; Not updated after the publication date.</a:t>
            </a:r>
            <a:endParaRPr lang="en-US" dirty="0">
              <a:latin typeface="Merriweather" panose="02060503050406030704" pitchFamily="18" charset="-52"/>
            </a:endParaRPr>
          </a:p>
          <a:p>
            <a:pPr>
              <a:lnSpc>
                <a:spcPct val="120000"/>
              </a:lnSpc>
              <a:spcAft>
                <a:spcPts val="0"/>
              </a:spcAft>
            </a:pPr>
            <a:r>
              <a:rPr lang="en-US" dirty="0" smtClean="0">
                <a:latin typeface="Merriweather" panose="02060503050406030704" pitchFamily="18" charset="-52"/>
              </a:rPr>
              <a:t>Rtr-foundation.org</a:t>
            </a:r>
          </a:p>
          <a:p>
            <a:pPr>
              <a:lnSpc>
                <a:spcPct val="120000"/>
              </a:lnSpc>
              <a:spcAft>
                <a:spcPts val="0"/>
              </a:spcAft>
            </a:pPr>
            <a:r>
              <a:rPr lang="en-US" dirty="0" smtClean="0">
                <a:latin typeface="Merriweather" panose="02060503050406030704" pitchFamily="18" charset="-52"/>
              </a:rPr>
              <a:t>Call to relevant archive (reading room) or RAGS to ascertain records availability.</a:t>
            </a:r>
            <a:endParaRPr lang="de-DE" dirty="0">
              <a:latin typeface="Merriweather" panose="02060503050406030704" pitchFamily="18" charset="-52"/>
            </a:endParaRPr>
          </a:p>
          <a:p>
            <a:endParaRPr lang="en-US" dirty="0" smtClean="0"/>
          </a:p>
        </p:txBody>
      </p:sp>
      <p:sp>
        <p:nvSpPr>
          <p:cNvPr id="12" name="Объект 11"/>
          <p:cNvSpPr>
            <a:spLocks noGrp="1"/>
          </p:cNvSpPr>
          <p:nvPr>
            <p:ph sz="half" idx="2"/>
          </p:nvPr>
        </p:nvSpPr>
        <p:spPr>
          <a:solidFill>
            <a:schemeClr val="accent1">
              <a:lumMod val="20000"/>
              <a:lumOff val="80000"/>
            </a:schemeClr>
          </a:solidFill>
        </p:spPr>
        <p:txBody>
          <a:bodyPr>
            <a:normAutofit fontScale="77500" lnSpcReduction="20000"/>
          </a:bodyPr>
          <a:lstStyle/>
          <a:p>
            <a:r>
              <a:rPr lang="uk-UA" dirty="0" smtClean="0">
                <a:latin typeface="Garamond Premr Pro" panose="02020402060506020403" pitchFamily="18" charset="0"/>
              </a:rPr>
              <a:t>1. Волинська губернія</a:t>
            </a:r>
          </a:p>
          <a:p>
            <a:r>
              <a:rPr lang="uk-UA" dirty="0" smtClean="0">
                <a:latin typeface="Garamond Premr Pro" panose="02020402060506020403" pitchFamily="18" charset="0"/>
              </a:rPr>
              <a:t>2. Дубенський деканат</a:t>
            </a:r>
          </a:p>
          <a:p>
            <a:r>
              <a:rPr lang="uk-UA" dirty="0" smtClean="0">
                <a:latin typeface="Garamond Premr Pro" panose="02020402060506020403" pitchFamily="18" charset="0"/>
              </a:rPr>
              <a:t>3. Церква Святого великомученика Георгія, с. </a:t>
            </a:r>
            <a:r>
              <a:rPr lang="uk-UA" dirty="0" err="1" smtClean="0">
                <a:latin typeface="Garamond Premr Pro" panose="02020402060506020403" pitchFamily="18" charset="0"/>
              </a:rPr>
              <a:t>Боремель</a:t>
            </a:r>
            <a:r>
              <a:rPr lang="uk-UA" dirty="0" smtClean="0">
                <a:latin typeface="Garamond Premr Pro" panose="02020402060506020403" pitchFamily="18" charset="0"/>
              </a:rPr>
              <a:t> </a:t>
            </a:r>
            <a:r>
              <a:rPr lang="uk-UA" dirty="0" err="1" smtClean="0">
                <a:latin typeface="Garamond Premr Pro" panose="02020402060506020403" pitchFamily="18" charset="0"/>
              </a:rPr>
              <a:t>Боремельської</a:t>
            </a:r>
            <a:r>
              <a:rPr lang="uk-UA" dirty="0" smtClean="0">
                <a:latin typeface="Garamond Premr Pro" panose="02020402060506020403" pitchFamily="18" charset="0"/>
              </a:rPr>
              <a:t> вол.</a:t>
            </a:r>
            <a:r>
              <a:rPr lang="en-US" dirty="0" smtClean="0">
                <a:latin typeface="Garamond Premr Pro" panose="02020402060506020403" pitchFamily="18" charset="0"/>
              </a:rPr>
              <a:t> </a:t>
            </a:r>
            <a:r>
              <a:rPr lang="uk-UA" dirty="0" smtClean="0">
                <a:latin typeface="Garamond Premr Pro" panose="02020402060506020403" pitchFamily="18" charset="0"/>
              </a:rPr>
              <a:t>Дубенського </a:t>
            </a:r>
            <a:r>
              <a:rPr lang="uk-UA" dirty="0" err="1" smtClean="0">
                <a:latin typeface="Garamond Premr Pro" panose="02020402060506020403" pitchFamily="18" charset="0"/>
              </a:rPr>
              <a:t>пов</a:t>
            </a:r>
            <a:r>
              <a:rPr lang="uk-UA" dirty="0" smtClean="0">
                <a:latin typeface="Garamond Premr Pro" panose="02020402060506020403" pitchFamily="18" charset="0"/>
              </a:rPr>
              <a:t>.</a:t>
            </a:r>
          </a:p>
          <a:p>
            <a:r>
              <a:rPr lang="uk-UA" dirty="0" smtClean="0">
                <a:latin typeface="Garamond Premr Pro" panose="02020402060506020403" pitchFamily="18" charset="0"/>
              </a:rPr>
              <a:t>4. –</a:t>
            </a:r>
          </a:p>
          <a:p>
            <a:r>
              <a:rPr lang="uk-UA" dirty="0" smtClean="0">
                <a:latin typeface="Garamond Premr Pro" panose="02020402060506020403" pitchFamily="18" charset="0"/>
              </a:rPr>
              <a:t>5. Народження: 1814: ф. 382, </a:t>
            </a:r>
            <a:r>
              <a:rPr lang="uk-UA" dirty="0" err="1" smtClean="0">
                <a:latin typeface="Garamond Premr Pro" panose="02020402060506020403" pitchFamily="18" charset="0"/>
              </a:rPr>
              <a:t>оп</a:t>
            </a:r>
            <a:r>
              <a:rPr lang="uk-UA" dirty="0" smtClean="0">
                <a:latin typeface="Garamond Premr Pro" panose="02020402060506020403" pitchFamily="18" charset="0"/>
              </a:rPr>
              <a:t>. 3, </a:t>
            </a:r>
            <a:r>
              <a:rPr lang="uk-UA" dirty="0" err="1" smtClean="0">
                <a:latin typeface="Garamond Premr Pro" panose="02020402060506020403" pitchFamily="18" charset="0"/>
              </a:rPr>
              <a:t>спр</a:t>
            </a:r>
            <a:r>
              <a:rPr lang="uk-UA" dirty="0" smtClean="0">
                <a:latin typeface="Garamond Premr Pro" panose="02020402060506020403" pitchFamily="18" charset="0"/>
              </a:rPr>
              <a:t>. 48; 1823: ф. 382, </a:t>
            </a:r>
            <a:r>
              <a:rPr lang="uk-UA" dirty="0" err="1" smtClean="0">
                <a:latin typeface="Garamond Premr Pro" panose="02020402060506020403" pitchFamily="18" charset="0"/>
              </a:rPr>
              <a:t>оп</a:t>
            </a:r>
            <a:r>
              <a:rPr lang="uk-UA" dirty="0" smtClean="0">
                <a:latin typeface="Garamond Premr Pro" panose="02020402060506020403" pitchFamily="18" charset="0"/>
              </a:rPr>
              <a:t>. 3, </a:t>
            </a:r>
            <a:r>
              <a:rPr lang="uk-UA" dirty="0" err="1" smtClean="0">
                <a:latin typeface="Garamond Premr Pro" panose="02020402060506020403" pitchFamily="18" charset="0"/>
              </a:rPr>
              <a:t>спр</a:t>
            </a:r>
            <a:r>
              <a:rPr lang="uk-UA" dirty="0" smtClean="0">
                <a:latin typeface="Garamond Premr Pro" panose="02020402060506020403" pitchFamily="18" charset="0"/>
              </a:rPr>
              <a:t>. 91; 1827: ф. 382,</a:t>
            </a:r>
            <a:r>
              <a:rPr lang="en-US" dirty="0" smtClean="0">
                <a:latin typeface="Garamond Premr Pro" panose="02020402060506020403" pitchFamily="18" charset="0"/>
              </a:rPr>
              <a:t> </a:t>
            </a:r>
            <a:r>
              <a:rPr lang="uk-UA" dirty="0" err="1" smtClean="0">
                <a:latin typeface="Garamond Premr Pro" panose="02020402060506020403" pitchFamily="18" charset="0"/>
              </a:rPr>
              <a:t>оп</a:t>
            </a:r>
            <a:r>
              <a:rPr lang="uk-UA" dirty="0" smtClean="0">
                <a:latin typeface="Garamond Premr Pro" panose="02020402060506020403" pitchFamily="18" charset="0"/>
              </a:rPr>
              <a:t>. 3, </a:t>
            </a:r>
            <a:r>
              <a:rPr lang="uk-UA" dirty="0" err="1" smtClean="0">
                <a:latin typeface="Garamond Premr Pro" panose="02020402060506020403" pitchFamily="18" charset="0"/>
              </a:rPr>
              <a:t>спр</a:t>
            </a:r>
            <a:r>
              <a:rPr lang="uk-UA" dirty="0" smtClean="0">
                <a:latin typeface="Garamond Premr Pro" panose="02020402060506020403" pitchFamily="18" charset="0"/>
              </a:rPr>
              <a:t>. 116; 1833: ф. 382, </a:t>
            </a:r>
            <a:r>
              <a:rPr lang="uk-UA" dirty="0" err="1" smtClean="0">
                <a:latin typeface="Garamond Premr Pro" panose="02020402060506020403" pitchFamily="18" charset="0"/>
              </a:rPr>
              <a:t>оп</a:t>
            </a:r>
            <a:r>
              <a:rPr lang="uk-UA" dirty="0" smtClean="0">
                <a:latin typeface="Garamond Premr Pro" panose="02020402060506020403" pitchFamily="18" charset="0"/>
              </a:rPr>
              <a:t>. 3, </a:t>
            </a:r>
            <a:r>
              <a:rPr lang="uk-UA" dirty="0" err="1" smtClean="0">
                <a:latin typeface="Garamond Premr Pro" panose="02020402060506020403" pitchFamily="18" charset="0"/>
              </a:rPr>
              <a:t>спр</a:t>
            </a:r>
            <a:r>
              <a:rPr lang="uk-UA" dirty="0" smtClean="0">
                <a:latin typeface="Garamond Premr Pro" panose="02020402060506020403" pitchFamily="18" charset="0"/>
              </a:rPr>
              <a:t>. 119; 1834: ф. 382, </a:t>
            </a:r>
            <a:r>
              <a:rPr lang="uk-UA" dirty="0" err="1" smtClean="0">
                <a:latin typeface="Garamond Premr Pro" panose="02020402060506020403" pitchFamily="18" charset="0"/>
              </a:rPr>
              <a:t>оп</a:t>
            </a:r>
            <a:r>
              <a:rPr lang="uk-UA" dirty="0" smtClean="0">
                <a:latin typeface="Garamond Premr Pro" panose="02020402060506020403" pitchFamily="18" charset="0"/>
              </a:rPr>
              <a:t>. 3, </a:t>
            </a:r>
            <a:r>
              <a:rPr lang="uk-UA" dirty="0" err="1" smtClean="0">
                <a:latin typeface="Garamond Premr Pro" panose="02020402060506020403" pitchFamily="18" charset="0"/>
              </a:rPr>
              <a:t>спр</a:t>
            </a:r>
            <a:r>
              <a:rPr lang="uk-UA" dirty="0" smtClean="0">
                <a:latin typeface="Garamond Premr Pro" panose="02020402060506020403" pitchFamily="18" charset="0"/>
              </a:rPr>
              <a:t>. 120</a:t>
            </a:r>
          </a:p>
          <a:p>
            <a:r>
              <a:rPr lang="uk-UA" dirty="0" smtClean="0">
                <a:latin typeface="Garamond Premr Pro" panose="02020402060506020403" pitchFamily="18" charset="0"/>
              </a:rPr>
              <a:t>6. Шлюб: 1814: ф. 382, </a:t>
            </a:r>
            <a:r>
              <a:rPr lang="uk-UA" dirty="0" err="1" smtClean="0">
                <a:latin typeface="Garamond Premr Pro" panose="02020402060506020403" pitchFamily="18" charset="0"/>
              </a:rPr>
              <a:t>оп</a:t>
            </a:r>
            <a:r>
              <a:rPr lang="uk-UA" dirty="0" smtClean="0">
                <a:latin typeface="Garamond Premr Pro" panose="02020402060506020403" pitchFamily="18" charset="0"/>
              </a:rPr>
              <a:t>. 3, </a:t>
            </a:r>
            <a:r>
              <a:rPr lang="uk-UA" dirty="0" err="1" smtClean="0">
                <a:latin typeface="Garamond Premr Pro" panose="02020402060506020403" pitchFamily="18" charset="0"/>
              </a:rPr>
              <a:t>спр</a:t>
            </a:r>
            <a:r>
              <a:rPr lang="uk-UA" dirty="0" smtClean="0">
                <a:latin typeface="Garamond Premr Pro" panose="02020402060506020403" pitchFamily="18" charset="0"/>
              </a:rPr>
              <a:t>. 48; 1823: ф. 382, </a:t>
            </a:r>
            <a:r>
              <a:rPr lang="uk-UA" dirty="0" err="1" smtClean="0">
                <a:latin typeface="Garamond Premr Pro" panose="02020402060506020403" pitchFamily="18" charset="0"/>
              </a:rPr>
              <a:t>оп</a:t>
            </a:r>
            <a:r>
              <a:rPr lang="uk-UA" dirty="0" smtClean="0">
                <a:latin typeface="Garamond Premr Pro" panose="02020402060506020403" pitchFamily="18" charset="0"/>
              </a:rPr>
              <a:t>. 3, </a:t>
            </a:r>
            <a:r>
              <a:rPr lang="uk-UA" dirty="0" err="1" smtClean="0">
                <a:latin typeface="Garamond Premr Pro" panose="02020402060506020403" pitchFamily="18" charset="0"/>
              </a:rPr>
              <a:t>спр</a:t>
            </a:r>
            <a:r>
              <a:rPr lang="uk-UA" dirty="0" smtClean="0">
                <a:latin typeface="Garamond Premr Pro" panose="02020402060506020403" pitchFamily="18" charset="0"/>
              </a:rPr>
              <a:t>. 91; 1827: ф. 382,</a:t>
            </a:r>
            <a:r>
              <a:rPr lang="en-US" dirty="0" smtClean="0">
                <a:latin typeface="Garamond Premr Pro" panose="02020402060506020403" pitchFamily="18" charset="0"/>
              </a:rPr>
              <a:t> </a:t>
            </a:r>
            <a:r>
              <a:rPr lang="uk-UA" dirty="0" err="1" smtClean="0">
                <a:latin typeface="Garamond Premr Pro" panose="02020402060506020403" pitchFamily="18" charset="0"/>
              </a:rPr>
              <a:t>оп</a:t>
            </a:r>
            <a:r>
              <a:rPr lang="uk-UA" dirty="0" smtClean="0">
                <a:latin typeface="Garamond Premr Pro" panose="02020402060506020403" pitchFamily="18" charset="0"/>
              </a:rPr>
              <a:t>. 3, </a:t>
            </a:r>
            <a:r>
              <a:rPr lang="uk-UA" dirty="0" err="1" smtClean="0">
                <a:latin typeface="Garamond Premr Pro" panose="02020402060506020403" pitchFamily="18" charset="0"/>
              </a:rPr>
              <a:t>спр</a:t>
            </a:r>
            <a:r>
              <a:rPr lang="uk-UA" dirty="0" smtClean="0">
                <a:latin typeface="Garamond Premr Pro" panose="02020402060506020403" pitchFamily="18" charset="0"/>
              </a:rPr>
              <a:t>. 116; 1833: ф. 382, </a:t>
            </a:r>
            <a:r>
              <a:rPr lang="uk-UA" dirty="0" err="1" smtClean="0">
                <a:latin typeface="Garamond Premr Pro" panose="02020402060506020403" pitchFamily="18" charset="0"/>
              </a:rPr>
              <a:t>оп</a:t>
            </a:r>
            <a:r>
              <a:rPr lang="uk-UA" dirty="0" smtClean="0">
                <a:latin typeface="Garamond Premr Pro" panose="02020402060506020403" pitchFamily="18" charset="0"/>
              </a:rPr>
              <a:t>. 3, </a:t>
            </a:r>
            <a:r>
              <a:rPr lang="uk-UA" dirty="0" err="1" smtClean="0">
                <a:latin typeface="Garamond Premr Pro" panose="02020402060506020403" pitchFamily="18" charset="0"/>
              </a:rPr>
              <a:t>спр</a:t>
            </a:r>
            <a:r>
              <a:rPr lang="uk-UA" dirty="0" smtClean="0">
                <a:latin typeface="Garamond Premr Pro" panose="02020402060506020403" pitchFamily="18" charset="0"/>
              </a:rPr>
              <a:t>. 119; 1834: ф. 382, </a:t>
            </a:r>
            <a:r>
              <a:rPr lang="uk-UA" dirty="0" err="1" smtClean="0">
                <a:latin typeface="Garamond Premr Pro" panose="02020402060506020403" pitchFamily="18" charset="0"/>
              </a:rPr>
              <a:t>оп</a:t>
            </a:r>
            <a:r>
              <a:rPr lang="uk-UA" dirty="0" smtClean="0">
                <a:latin typeface="Garamond Premr Pro" panose="02020402060506020403" pitchFamily="18" charset="0"/>
              </a:rPr>
              <a:t>. 3, </a:t>
            </a:r>
            <a:r>
              <a:rPr lang="uk-UA" dirty="0" err="1" smtClean="0">
                <a:latin typeface="Garamond Premr Pro" panose="02020402060506020403" pitchFamily="18" charset="0"/>
              </a:rPr>
              <a:t>спр</a:t>
            </a:r>
            <a:r>
              <a:rPr lang="uk-UA" dirty="0" smtClean="0">
                <a:latin typeface="Garamond Premr Pro" panose="02020402060506020403" pitchFamily="18" charset="0"/>
              </a:rPr>
              <a:t>. 120</a:t>
            </a:r>
          </a:p>
          <a:p>
            <a:r>
              <a:rPr lang="uk-UA" dirty="0" smtClean="0">
                <a:latin typeface="Garamond Premr Pro" panose="02020402060506020403" pitchFamily="18" charset="0"/>
              </a:rPr>
              <a:t>7. –</a:t>
            </a:r>
          </a:p>
          <a:p>
            <a:r>
              <a:rPr lang="uk-UA" dirty="0" smtClean="0">
                <a:latin typeface="Garamond Premr Pro" panose="02020402060506020403" pitchFamily="18" charset="0"/>
              </a:rPr>
              <a:t>8. Смерть: 1814: ф. 382, </a:t>
            </a:r>
            <a:r>
              <a:rPr lang="uk-UA" dirty="0" err="1" smtClean="0">
                <a:latin typeface="Garamond Premr Pro" panose="02020402060506020403" pitchFamily="18" charset="0"/>
              </a:rPr>
              <a:t>оп</a:t>
            </a:r>
            <a:r>
              <a:rPr lang="uk-UA" dirty="0" smtClean="0">
                <a:latin typeface="Garamond Premr Pro" panose="02020402060506020403" pitchFamily="18" charset="0"/>
              </a:rPr>
              <a:t>. 3, </a:t>
            </a:r>
            <a:r>
              <a:rPr lang="uk-UA" dirty="0" err="1" smtClean="0">
                <a:latin typeface="Garamond Premr Pro" panose="02020402060506020403" pitchFamily="18" charset="0"/>
              </a:rPr>
              <a:t>спр</a:t>
            </a:r>
            <a:r>
              <a:rPr lang="uk-UA" dirty="0" smtClean="0">
                <a:latin typeface="Garamond Premr Pro" panose="02020402060506020403" pitchFamily="18" charset="0"/>
              </a:rPr>
              <a:t>. 48; 1823: ф. 382, </a:t>
            </a:r>
            <a:r>
              <a:rPr lang="uk-UA" dirty="0" err="1" smtClean="0">
                <a:latin typeface="Garamond Premr Pro" panose="02020402060506020403" pitchFamily="18" charset="0"/>
              </a:rPr>
              <a:t>оп</a:t>
            </a:r>
            <a:r>
              <a:rPr lang="uk-UA" dirty="0" smtClean="0">
                <a:latin typeface="Garamond Premr Pro" panose="02020402060506020403" pitchFamily="18" charset="0"/>
              </a:rPr>
              <a:t>. 3, </a:t>
            </a:r>
            <a:r>
              <a:rPr lang="uk-UA" dirty="0" err="1" smtClean="0">
                <a:latin typeface="Garamond Premr Pro" panose="02020402060506020403" pitchFamily="18" charset="0"/>
              </a:rPr>
              <a:t>спр</a:t>
            </a:r>
            <a:r>
              <a:rPr lang="uk-UA" dirty="0" smtClean="0">
                <a:latin typeface="Garamond Premr Pro" panose="02020402060506020403" pitchFamily="18" charset="0"/>
              </a:rPr>
              <a:t>. 91; 1827: ф. 382,</a:t>
            </a:r>
            <a:r>
              <a:rPr lang="en-US" dirty="0" smtClean="0">
                <a:latin typeface="Garamond Premr Pro" panose="02020402060506020403" pitchFamily="18" charset="0"/>
              </a:rPr>
              <a:t> </a:t>
            </a:r>
            <a:r>
              <a:rPr lang="uk-UA" dirty="0" err="1" smtClean="0">
                <a:latin typeface="Garamond Premr Pro" panose="02020402060506020403" pitchFamily="18" charset="0"/>
              </a:rPr>
              <a:t>оп</a:t>
            </a:r>
            <a:r>
              <a:rPr lang="uk-UA" dirty="0" smtClean="0">
                <a:latin typeface="Garamond Premr Pro" panose="02020402060506020403" pitchFamily="18" charset="0"/>
              </a:rPr>
              <a:t>. 3, </a:t>
            </a:r>
            <a:r>
              <a:rPr lang="uk-UA" dirty="0" err="1" smtClean="0">
                <a:latin typeface="Garamond Premr Pro" panose="02020402060506020403" pitchFamily="18" charset="0"/>
              </a:rPr>
              <a:t>спр</a:t>
            </a:r>
            <a:r>
              <a:rPr lang="uk-UA" dirty="0" smtClean="0">
                <a:latin typeface="Garamond Premr Pro" panose="02020402060506020403" pitchFamily="18" charset="0"/>
              </a:rPr>
              <a:t>. 116; 1833: ф. 382, </a:t>
            </a:r>
            <a:r>
              <a:rPr lang="uk-UA" dirty="0" err="1" smtClean="0">
                <a:latin typeface="Garamond Premr Pro" panose="02020402060506020403" pitchFamily="18" charset="0"/>
              </a:rPr>
              <a:t>оп</a:t>
            </a:r>
            <a:r>
              <a:rPr lang="uk-UA" dirty="0" smtClean="0">
                <a:latin typeface="Garamond Premr Pro" panose="02020402060506020403" pitchFamily="18" charset="0"/>
              </a:rPr>
              <a:t>. 3, </a:t>
            </a:r>
            <a:r>
              <a:rPr lang="uk-UA" dirty="0" err="1" smtClean="0">
                <a:latin typeface="Garamond Premr Pro" panose="02020402060506020403" pitchFamily="18" charset="0"/>
              </a:rPr>
              <a:t>спр</a:t>
            </a:r>
            <a:r>
              <a:rPr lang="uk-UA" dirty="0" smtClean="0">
                <a:latin typeface="Garamond Premr Pro" panose="02020402060506020403" pitchFamily="18" charset="0"/>
              </a:rPr>
              <a:t>. 119; 1834: ф. 382, </a:t>
            </a:r>
            <a:r>
              <a:rPr lang="uk-UA" dirty="0" err="1" smtClean="0">
                <a:latin typeface="Garamond Premr Pro" panose="02020402060506020403" pitchFamily="18" charset="0"/>
              </a:rPr>
              <a:t>оп</a:t>
            </a:r>
            <a:r>
              <a:rPr lang="uk-UA" dirty="0" smtClean="0">
                <a:latin typeface="Garamond Premr Pro" panose="02020402060506020403" pitchFamily="18" charset="0"/>
              </a:rPr>
              <a:t>. 3, </a:t>
            </a:r>
            <a:r>
              <a:rPr lang="uk-UA" dirty="0" err="1" smtClean="0">
                <a:latin typeface="Garamond Premr Pro" panose="02020402060506020403" pitchFamily="18" charset="0"/>
              </a:rPr>
              <a:t>спр</a:t>
            </a:r>
            <a:r>
              <a:rPr lang="uk-UA" dirty="0" smtClean="0">
                <a:latin typeface="Garamond Premr Pro" panose="02020402060506020403" pitchFamily="18" charset="0"/>
              </a:rPr>
              <a:t>. 120</a:t>
            </a:r>
            <a:endParaRPr lang="de-DE" dirty="0">
              <a:latin typeface="Garamond Premr Pro" panose="02020402060506020403" pitchFamily="18" charset="0"/>
            </a:endParaRPr>
          </a:p>
        </p:txBody>
      </p:sp>
      <p:sp>
        <p:nvSpPr>
          <p:cNvPr id="2" name="Нижний колонтитул 1"/>
          <p:cNvSpPr>
            <a:spLocks noGrp="1"/>
          </p:cNvSpPr>
          <p:nvPr>
            <p:ph type="ftr" sz="quarter" idx="11"/>
          </p:nvPr>
        </p:nvSpPr>
        <p:spPr/>
        <p:txBody>
          <a:bodyPr/>
          <a:lstStyle/>
          <a:p>
            <a:r>
              <a:rPr lang="de-DE" dirty="0" smtClean="0">
                <a:latin typeface="Merriweather" panose="02060503050406030704" pitchFamily="18" charset="-52"/>
              </a:rPr>
              <a:t>©2015 RusGenProject.com</a:t>
            </a:r>
            <a:endParaRPr lang="de-DE" dirty="0">
              <a:latin typeface="Merriweather" panose="02060503050406030704" pitchFamily="18" charset="-52"/>
            </a:endParaRPr>
          </a:p>
        </p:txBody>
      </p:sp>
      <p:sp>
        <p:nvSpPr>
          <p:cNvPr id="3" name="Номер слайда 2"/>
          <p:cNvSpPr>
            <a:spLocks noGrp="1"/>
          </p:cNvSpPr>
          <p:nvPr>
            <p:ph type="sldNum" sz="quarter" idx="12"/>
          </p:nvPr>
        </p:nvSpPr>
        <p:spPr/>
        <p:txBody>
          <a:bodyPr/>
          <a:lstStyle/>
          <a:p>
            <a:fld id="{E7FF475B-3A72-4D88-A475-AFCC433FB725}" type="slidenum">
              <a:rPr lang="de-DE" smtClean="0">
                <a:latin typeface="Merriweather" panose="02060503050406030704" pitchFamily="18" charset="-52"/>
              </a:rPr>
              <a:t>9</a:t>
            </a:fld>
            <a:endParaRPr lang="de-DE" dirty="0">
              <a:latin typeface="Merriweather" panose="02060503050406030704" pitchFamily="18" charset="-52"/>
            </a:endParaRPr>
          </a:p>
        </p:txBody>
      </p:sp>
    </p:spTree>
    <p:extLst>
      <p:ext uri="{BB962C8B-B14F-4D97-AF65-F5344CB8AC3E}">
        <p14:creationId xmlns:p14="http://schemas.microsoft.com/office/powerpoint/2010/main" val="369138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Специальное оформление">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Специальное оформление">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2059</Words>
  <Application>Microsoft Office PowerPoint</Application>
  <PresentationFormat>Широкоэкранный</PresentationFormat>
  <Paragraphs>223</Paragraphs>
  <Slides>32</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4</vt:i4>
      </vt:variant>
      <vt:variant>
        <vt:lpstr>Заголовки слайдов</vt:lpstr>
      </vt:variant>
      <vt:variant>
        <vt:i4>32</vt:i4>
      </vt:variant>
    </vt:vector>
  </HeadingPairs>
  <TitlesOfParts>
    <vt:vector size="42" baseType="lpstr">
      <vt:lpstr>Arial</vt:lpstr>
      <vt:lpstr>Calibri</vt:lpstr>
      <vt:lpstr>Calibri Light</vt:lpstr>
      <vt:lpstr>Garamond Premr Pro</vt:lpstr>
      <vt:lpstr>Merriweather</vt:lpstr>
      <vt:lpstr>Merriweather Light</vt:lpstr>
      <vt:lpstr>2_Специальное оформление</vt:lpstr>
      <vt:lpstr>1_Специальное оформление</vt:lpstr>
      <vt:lpstr>Специальное оформление</vt:lpstr>
      <vt:lpstr>Ретро</vt:lpstr>
      <vt:lpstr>Tracing heirs through Ukrainian archives:   Detective stories of metrical records and censuses</vt:lpstr>
      <vt:lpstr>Introduction</vt:lpstr>
      <vt:lpstr>Where to go</vt:lpstr>
      <vt:lpstr>Locations, locations, locations</vt:lpstr>
      <vt:lpstr>Презентация PowerPoint</vt:lpstr>
      <vt:lpstr>Презентация PowerPoint</vt:lpstr>
      <vt:lpstr>Презентация PowerPoint</vt:lpstr>
      <vt:lpstr>Church Geography</vt:lpstr>
      <vt:lpstr>Records availability</vt:lpstr>
      <vt:lpstr>Contact archive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Write to archive</vt:lpstr>
      <vt:lpstr>Case study: Carpatian argentinians</vt:lpstr>
      <vt:lpstr>Got a negative answer</vt:lpstr>
      <vt:lpstr>Other sources: pre 1917</vt:lpstr>
      <vt:lpstr>Other sources: post1917</vt:lpstr>
      <vt:lpstr>Web sources</vt:lpstr>
      <vt:lpstr>What we are missing here … </vt:lpstr>
      <vt:lpstr>Case study: Volkman</vt:lpstr>
      <vt:lpstr>Case study: Volkman</vt:lpstr>
      <vt:lpstr>Case Study: Pchelin</vt:lpstr>
      <vt:lpstr>Case study: Ivanov</vt:lpstr>
      <vt:lpstr>Case study: Ivanov</vt:lpstr>
      <vt:lpstr>Case study: Rich Jewish horse breeder</vt:lpstr>
      <vt:lpstr>Thank you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Carol Caskins</dc:creator>
  <cp:lastModifiedBy>Carol Caskins</cp:lastModifiedBy>
  <cp:revision>58</cp:revision>
  <cp:lastPrinted>2015-09-30T10:24:54Z</cp:lastPrinted>
  <dcterms:created xsi:type="dcterms:W3CDTF">2015-09-26T08:59:16Z</dcterms:created>
  <dcterms:modified xsi:type="dcterms:W3CDTF">2015-10-17T13:25:03Z</dcterms:modified>
</cp:coreProperties>
</file>